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3"/>
  </p:notesMasterIdLst>
  <p:handoutMasterIdLst>
    <p:handoutMasterId r:id="rId44"/>
  </p:handoutMasterIdLst>
  <p:sldIdLst>
    <p:sldId id="257" r:id="rId3"/>
    <p:sldId id="279" r:id="rId4"/>
    <p:sldId id="277" r:id="rId5"/>
    <p:sldId id="411" r:id="rId6"/>
    <p:sldId id="412" r:id="rId7"/>
    <p:sldId id="408" r:id="rId8"/>
    <p:sldId id="267" r:id="rId9"/>
    <p:sldId id="389" r:id="rId10"/>
    <p:sldId id="354" r:id="rId11"/>
    <p:sldId id="410" r:id="rId12"/>
    <p:sldId id="300" r:id="rId13"/>
    <p:sldId id="374" r:id="rId14"/>
    <p:sldId id="329" r:id="rId15"/>
    <p:sldId id="345" r:id="rId16"/>
    <p:sldId id="268" r:id="rId17"/>
    <p:sldId id="392" r:id="rId18"/>
    <p:sldId id="391" r:id="rId19"/>
    <p:sldId id="401" r:id="rId20"/>
    <p:sldId id="387" r:id="rId21"/>
    <p:sldId id="403" r:id="rId22"/>
    <p:sldId id="269" r:id="rId23"/>
    <p:sldId id="293" r:id="rId24"/>
    <p:sldId id="264" r:id="rId25"/>
    <p:sldId id="258" r:id="rId26"/>
    <p:sldId id="379" r:id="rId27"/>
    <p:sldId id="378" r:id="rId28"/>
    <p:sldId id="275" r:id="rId29"/>
    <p:sldId id="400" r:id="rId30"/>
    <p:sldId id="399" r:id="rId31"/>
    <p:sldId id="390" r:id="rId32"/>
    <p:sldId id="259" r:id="rId33"/>
    <p:sldId id="396" r:id="rId34"/>
    <p:sldId id="395" r:id="rId35"/>
    <p:sldId id="315" r:id="rId36"/>
    <p:sldId id="359" r:id="rId37"/>
    <p:sldId id="356" r:id="rId38"/>
    <p:sldId id="271" r:id="rId39"/>
    <p:sldId id="273" r:id="rId40"/>
    <p:sldId id="415" r:id="rId41"/>
    <p:sldId id="414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im Conway" initials="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9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6" d="100"/>
        <a:sy n="76" d="100"/>
      </p:scale>
      <p:origin x="0" y="15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commentAuthors" Target="commentAuthors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notesMaster" Target="notesMasters/notesMaster1.xml"/><Relationship Id="rId44" Type="http://schemas.openxmlformats.org/officeDocument/2006/relationships/handoutMaster" Target="handoutMasters/handoutMaster1.xml"/><Relationship Id="rId45" Type="http://schemas.openxmlformats.org/officeDocument/2006/relationships/printerSettings" Target="printerSettings/printerSettings1.bin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3-01T17:35:24.412" idx="15">
    <p:pos x="10" y="-50"/>
    <p:text/>
  </p:cm>
  <p:cm authorId="0" dt="2017-03-01T17:36:36.003" idx="16">
    <p:pos x="10" y="10"/>
    <p:text>add logo MIT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8-09T06:12:30.277" idx="5">
    <p:pos x="10" y="10"/>
    <p:text>add mcpme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8-09T06:16:13.580" idx="7">
    <p:pos x="10" y="10"/>
    <p:text>add slide of every level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73ADD-D675-D041-B615-04D5BD85CA09}" type="datetimeFigureOut">
              <a:rPr lang="en-US" smtClean="0"/>
              <a:t>3/1/17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A0DBC-4F60-634D-AB49-831B57488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762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FAB34-F526-AF4C-836F-30BA06270873}" type="datetimeFigureOut">
              <a:rPr lang="en-US" smtClean="0"/>
              <a:t>3/1/17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7539D-A44F-5148-848A-EEFCCEF90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455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A7AEF-3536-445D-90FB-2179DCB670F3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E9E87-A669-4E4B-8C37-9C8C09ABDEFC}" type="slidenum">
              <a:rPr lang="en-US">
                <a:solidFill>
                  <a:prstClr val="black"/>
                </a:solidFill>
                <a:latin typeface="Calibri"/>
              </a:rPr>
              <a:pPr/>
              <a:t>9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BCD44E-A825-4F22-8D02-4F1901DB23E5}" type="slidenum">
              <a:rPr lang="en-US" smtClean="0">
                <a:solidFill>
                  <a:srgbClr val="000000"/>
                </a:solidFill>
                <a:latin typeface="Arial" charset="0"/>
              </a:rPr>
              <a:pPr/>
              <a:t>12</a:t>
            </a:fld>
            <a:endParaRPr 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B0421-66D7-4042-9DE8-F9F146CCA7B0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89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10069" indent="-273103" defTabSz="91489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92414" indent="-218483" defTabSz="91489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29378" indent="-218483" defTabSz="91489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66344" indent="-218483" defTabSz="91489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03309" indent="-218483" defTabSz="91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40275" indent="-218483" defTabSz="91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77240" indent="-218483" defTabSz="91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14206" indent="-218483" defTabSz="91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A6CF405-5064-429F-8396-387E2194600B}" type="slidenum">
              <a:rPr lang="en-US" smtClean="0"/>
              <a:pPr eaLnBrk="1" hangingPunct="1">
                <a:defRPr/>
              </a:pPr>
              <a:t>19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674"/>
            <a:ext cx="5029200" cy="41161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5116AB-89B4-46B2-865B-5C6666837389}" type="slidenum">
              <a:rPr lang="en-US" smtClean="0"/>
              <a:pPr/>
              <a:t>20</a:t>
            </a:fld>
            <a:endParaRPr lang="en-US" dirty="0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46A389-9C8A-4657-BDD0-4B1BEF5EE18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D4BF4C-0902-CB47-A788-71BA00FC6CB6}" type="slidenum">
              <a:rPr lang="en-US">
                <a:solidFill>
                  <a:srgbClr val="000000"/>
                </a:solidFill>
                <a:latin typeface="Calibri"/>
              </a:rPr>
              <a:pPr>
                <a:defRPr/>
              </a:pPr>
              <a:t>28</a:t>
            </a:fld>
            <a:endParaRPr lang="en-US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885580" y="8686490"/>
            <a:ext cx="2972421" cy="4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b"/>
          <a:lstStyle>
            <a:lvl1pPr defTabSz="931863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1863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fld id="{04344FBA-163C-0745-9215-A2D1C480DACD}" type="slidenum">
              <a:rPr lang="en-US" sz="1200" baseline="0">
                <a:solidFill>
                  <a:srgbClr val="000000"/>
                </a:solidFill>
                <a:cs typeface="Arial" charset="0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sz="1200" baseline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2" y="4344025"/>
            <a:ext cx="5028579" cy="4114488"/>
          </a:xfrm>
        </p:spPr>
        <p:txBody>
          <a:bodyPr lIns="91430" tIns="45716" rIns="91430" bIns="45716"/>
          <a:lstStyle/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82421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829364-7AF4-4644-851D-572343CBB00B}" type="slidenum">
              <a:rPr lang="en-US">
                <a:solidFill>
                  <a:prstClr val="black"/>
                </a:solidFill>
                <a:latin typeface="Calibri"/>
              </a:rPr>
              <a:pPr/>
              <a:t>36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FDEC2-B782-9546-B33B-13171BF1220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226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5FDB4F9-64C8-384F-B1EE-7EA3D39FE723}" type="slidenum">
              <a:rPr lang="en-US" sz="1200"/>
              <a:pPr/>
              <a:t>40</a:t>
            </a:fld>
            <a:endParaRPr lang="en-US" sz="120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37244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27035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65801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94358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088819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96850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04904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13389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6112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15004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123421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matster_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3200400"/>
            <a:ext cx="7772400" cy="1143000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648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3/30/2017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MCPME Annual Meeting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+mn-lt"/>
              </a:defRPr>
            </a:lvl1pPr>
          </a:lstStyle>
          <a:p>
            <a:pPr>
              <a:defRPr/>
            </a:pPr>
            <a:fld id="{6CAAF8AA-3BD4-6049-A66D-5ECFEF0938AB}" type="slidenum">
              <a:rPr lang="en-US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346885027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3/30/2017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MCPME Annual Meeting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236F-F4FB-074D-BF13-82820578CDFD}" type="slidenum">
              <a:rPr lang="en-US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90158499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3/30/2017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MCPME Annual Meeting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6B08D-904C-5B43-BD8C-43E9A57A097D}" type="slidenum">
              <a:rPr lang="en-US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30367574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3/30/2017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MCPME Annual Meeting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D5F26-4C7E-0646-8350-C95747BA32DF}" type="slidenum">
              <a:rPr lang="en-US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25113183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3/30/2017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MCPME Annual Meeting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4319D-983A-B34D-93A8-3810B10B588B}" type="slidenum">
              <a:rPr lang="en-US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98518512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3/30/2017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MCPME Annual Meeting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5FD8D-8F8F-5F43-B806-2C7CBBB083A3}" type="slidenum">
              <a:rPr lang="en-US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60614534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3/30/2017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MCPME Annual Meeting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E26E0-762A-E945-8FE2-4FC69BF9E139}" type="slidenum">
              <a:rPr lang="en-US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45973079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3/30/2017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MCPME Annual Meeting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3D535-DC23-E74D-8131-40E640347339}" type="slidenum">
              <a:rPr lang="en-US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52999537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3/30/2017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MCPME Annual Meeting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B76A3-F716-8946-9C8E-E04114DA4A39}" type="slidenum">
              <a:rPr lang="en-US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782983706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3/30/2017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MCPME Annual Meeting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AF894-8340-2340-903A-2A800CD1783E}" type="slidenum">
              <a:rPr lang="en-US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897784406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28600"/>
            <a:ext cx="21145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61912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3/30/2017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MCPME Annual Meeting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C0595-ADE5-C04A-A347-3578D76565A2}" type="slidenum">
              <a:rPr lang="en-US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10894230"/>
      </p:ext>
    </p:extLst>
  </p:cSld>
  <p:clrMapOvr>
    <a:masterClrMapping/>
  </p:clrMapOvr>
  <p:transition xmlns:p14="http://schemas.microsoft.com/office/powerpoint/2010/main"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904B2-EA76-2B43-AFAB-7C8E8E6A3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2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slow">
    <p:randomBar dir="vert"/>
  </p:transition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aseline="0" smtClean="0"/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3/30/2017</a:t>
            </a: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aseline="0" smtClean="0"/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MCPME Annual Meeting</a:t>
            </a: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aseline="0" smtClean="0"/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fld id="{60814C60-A60A-8445-B9D9-75F1597CC640}" type="slidenum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eaLnBrk="0" fontAlgn="base" hangingPunct="0"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1" name="Picture 17" descr="slide_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 spd="slow">
    <p:randomBar dir="vert"/>
  </p:transition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inion Pro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inion Pro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inion Pro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inion Pro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inion Pro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inion Pro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inion Pro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inion Pro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hyperlink" Target="mailto:jbconwaywoburn@gmail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comments" Target="../comments/commen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co.org/ASCOv2/Education+&amp;+Training/Educational+Book?&amp;vmview=edbk_detail_view&amp;confID=40&amp;abstractID=615" TargetMode="External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ipsqc.org/BlogEvents/PIPSQCBlog/tabid/89/EntryId/34/Leadership-and-Pre-Occupation-With-Failure.aspx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comments" Target="../comments/commen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comments" Target="../comments/commen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3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hyperlink" Target="http://tinyurl.com/IHIEffectiveCrisisMgmt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eg"/><Relationship Id="rId3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hi.org/education/ihiopenschool/resources/Pages/Activities/GoldmannDriver.aspx" TargetMode="External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hyperlink" Target="http://www.aarp.org/health/conditions-treatments/info-2016/hospital-medical-mistakes-photos.html%23slide1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9398" y="0"/>
            <a:ext cx="5434602" cy="22680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82" y="2981357"/>
            <a:ext cx="2281745" cy="342261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924074" y="2470825"/>
            <a:ext cx="5534125" cy="1470025"/>
          </a:xfrm>
        </p:spPr>
        <p:txBody>
          <a:bodyPr>
            <a:noAutofit/>
          </a:bodyPr>
          <a:lstStyle/>
          <a:p>
            <a:r>
              <a:rPr lang="en-US" sz="5400" dirty="0" smtClean="0"/>
              <a:t>Reflections &amp; Ruminations</a:t>
            </a:r>
            <a:endParaRPr lang="en-US" sz="5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924074" y="4318000"/>
            <a:ext cx="5534125" cy="74559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4F6228"/>
                </a:solidFill>
              </a:rPr>
              <a:t>20+ Year Patient Safety Journey</a:t>
            </a:r>
            <a:endParaRPr lang="en-US" b="1" dirty="0">
              <a:solidFill>
                <a:srgbClr val="4F6228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26" y="389986"/>
            <a:ext cx="3246018" cy="2104776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1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14774" y="5119637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dirty="0">
                <a:latin typeface="Arial"/>
                <a:cs typeface="Arial"/>
              </a:rPr>
              <a:t>Jim Conway</a:t>
            </a:r>
          </a:p>
          <a:p>
            <a:pPr algn="r">
              <a:spcBef>
                <a:spcPct val="0"/>
              </a:spcBef>
            </a:pPr>
            <a:r>
              <a:rPr lang="en-US" dirty="0">
                <a:latin typeface="Arial"/>
                <a:cs typeface="Arial"/>
              </a:rPr>
              <a:t>Adjunct Faculty (ret.), HSPH</a:t>
            </a:r>
          </a:p>
          <a:p>
            <a:pPr algn="r">
              <a:spcBef>
                <a:spcPct val="0"/>
              </a:spcBef>
            </a:pPr>
            <a:r>
              <a:rPr lang="en-US" dirty="0">
                <a:latin typeface="Arial"/>
                <a:cs typeface="Arial"/>
              </a:rPr>
              <a:t>Trustee, Winchester </a:t>
            </a:r>
            <a:r>
              <a:rPr lang="en-US" dirty="0" smtClean="0">
                <a:latin typeface="Arial"/>
                <a:cs typeface="Arial"/>
              </a:rPr>
              <a:t>Hospital/LHS</a:t>
            </a:r>
            <a:endParaRPr lang="en-US" dirty="0">
              <a:latin typeface="Arial"/>
              <a:cs typeface="Arial"/>
            </a:endParaRPr>
          </a:p>
          <a:p>
            <a:pPr algn="r">
              <a:spcBef>
                <a:spcPct val="0"/>
              </a:spcBef>
            </a:pPr>
            <a:r>
              <a:rPr lang="en-US" dirty="0">
                <a:latin typeface="Arial"/>
                <a:cs typeface="Arial"/>
              </a:rPr>
              <a:t>Trustee, Lahey Health System </a:t>
            </a:r>
          </a:p>
          <a:p>
            <a:pPr algn="r">
              <a:spcBef>
                <a:spcPct val="0"/>
              </a:spcBef>
            </a:pPr>
            <a:r>
              <a:rPr lang="en-US" dirty="0">
                <a:latin typeface="Arial"/>
                <a:cs typeface="Arial"/>
                <a:hlinkClick r:id="rId5"/>
              </a:rPr>
              <a:t>jbconwaywoburn@gmail.com</a:t>
            </a:r>
            <a:r>
              <a:rPr lang="en-US" dirty="0">
                <a:latin typeface="Arial"/>
                <a:cs typeface="Arial"/>
              </a:rPr>
              <a:t> 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7735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5181600"/>
            <a:ext cx="6400800" cy="91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For your service to your patients, families, staff, and communities.</a:t>
            </a:r>
            <a:endParaRPr lang="en-US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509" y="2672646"/>
            <a:ext cx="3685617" cy="2469363"/>
          </a:xfrm>
          <a:prstGeom prst="rect">
            <a:avLst/>
          </a:prstGeom>
        </p:spPr>
      </p:pic>
      <p:pic>
        <p:nvPicPr>
          <p:cNvPr id="105474" name="Picture 2" descr="http://4.bp.blogspot.com/-Q9hgME9lx0A/T1efkKmyo_I/AAAAAAAAAYk/7quvwqi9bOc/s1600/Congrats.jpe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47750" y="2732049"/>
            <a:ext cx="3162178" cy="2307941"/>
          </a:xfrm>
          <a:prstGeom prst="rect">
            <a:avLst/>
          </a:prstGeom>
          <a:noFill/>
        </p:spPr>
      </p:pic>
      <p:pic>
        <p:nvPicPr>
          <p:cNvPr id="3" name="Picture 2" descr="SwiftPhoto1 (2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02" y="342514"/>
            <a:ext cx="3137911" cy="2330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0773" y="984250"/>
            <a:ext cx="4657152" cy="982998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Outline</a:t>
            </a:r>
            <a:br>
              <a:rPr lang="en-US" dirty="0" smtClean="0"/>
            </a:br>
            <a:r>
              <a:rPr lang="en-US" dirty="0" smtClean="0"/>
              <a:t>Reflections and Ruminations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097757"/>
            <a:ext cx="4040188" cy="639762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Reflections Over Twenty Years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737518"/>
            <a:ext cx="4040188" cy="486067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Creative Tension, etc.</a:t>
            </a:r>
            <a:endParaRPr lang="en-US" dirty="0"/>
          </a:p>
          <a:p>
            <a:r>
              <a:rPr lang="en-US" dirty="0" smtClean="0"/>
              <a:t>Key Learning: </a:t>
            </a:r>
            <a:r>
              <a:rPr lang="en-US" sz="2400" dirty="0" smtClean="0"/>
              <a:t>Betsy Lehman</a:t>
            </a:r>
          </a:p>
          <a:p>
            <a:r>
              <a:rPr lang="is-IS" dirty="0" smtClean="0"/>
              <a:t>Arrogance Of Excellence</a:t>
            </a:r>
          </a:p>
          <a:p>
            <a:r>
              <a:rPr lang="is-IS" dirty="0" smtClean="0"/>
              <a:t>Never Worry Alone</a:t>
            </a:r>
            <a:endParaRPr lang="en-US" dirty="0" smtClean="0"/>
          </a:p>
          <a:p>
            <a:r>
              <a:rPr lang="en-US" dirty="0" smtClean="0"/>
              <a:t>Engaging at Every Level</a:t>
            </a:r>
          </a:p>
          <a:p>
            <a:r>
              <a:rPr lang="en-US" dirty="0" smtClean="0"/>
              <a:t>Interaction for Improvement</a:t>
            </a:r>
          </a:p>
          <a:p>
            <a:r>
              <a:rPr lang="en-US" dirty="0" smtClean="0"/>
              <a:t>Scope: </a:t>
            </a:r>
            <a:r>
              <a:rPr lang="en-US" sz="2000" dirty="0" smtClean="0"/>
              <a:t>Problem /</a:t>
            </a:r>
            <a:r>
              <a:rPr lang="en-US" sz="2000" dirty="0"/>
              <a:t>Opportunity</a:t>
            </a:r>
          </a:p>
          <a:p>
            <a:r>
              <a:rPr lang="en-US" dirty="0" smtClean="0"/>
              <a:t>Systematic Improvement</a:t>
            </a:r>
          </a:p>
          <a:p>
            <a:r>
              <a:rPr lang="en-US" dirty="0" smtClean="0"/>
              <a:t>Boards on Board</a:t>
            </a:r>
          </a:p>
          <a:p>
            <a:r>
              <a:rPr lang="en-US" dirty="0" smtClean="0"/>
              <a:t>Respectful Management</a:t>
            </a:r>
          </a:p>
          <a:p>
            <a:r>
              <a:rPr lang="en-US" dirty="0" smtClean="0"/>
              <a:t>Culture / Teamwork</a:t>
            </a:r>
          </a:p>
          <a:p>
            <a:r>
              <a:rPr lang="is-IS" dirty="0"/>
              <a:t>Safety About Staff Too</a:t>
            </a:r>
          </a:p>
          <a:p>
            <a:r>
              <a:rPr lang="is-IS" dirty="0" smtClean="0"/>
              <a:t>Respect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284427"/>
            <a:ext cx="4041775" cy="453092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4F6228"/>
                </a:solidFill>
              </a:rPr>
              <a:t>Improvement Ruminations</a:t>
            </a:r>
            <a:endParaRPr lang="en-US" dirty="0">
              <a:solidFill>
                <a:srgbClr val="4F6228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1737519"/>
            <a:ext cx="4041775" cy="4388644"/>
          </a:xfrm>
        </p:spPr>
        <p:txBody>
          <a:bodyPr>
            <a:normAutofit/>
          </a:bodyPr>
          <a:lstStyle/>
          <a:p>
            <a:r>
              <a:rPr lang="en-US" dirty="0" smtClean="0"/>
              <a:t>PS: More Than Inpatient</a:t>
            </a:r>
          </a:p>
          <a:p>
            <a:r>
              <a:rPr lang="en-US" dirty="0" smtClean="0"/>
              <a:t>PS: Essential Part of Value</a:t>
            </a:r>
          </a:p>
          <a:p>
            <a:r>
              <a:rPr lang="en-US" dirty="0" smtClean="0"/>
              <a:t>Struggles: Field &amp; Classroom</a:t>
            </a:r>
          </a:p>
          <a:p>
            <a:pPr lvl="1"/>
            <a:r>
              <a:rPr lang="is-IS" sz="2400" dirty="0" smtClean="0"/>
              <a:t>Most Change Fails</a:t>
            </a:r>
          </a:p>
          <a:p>
            <a:pPr lvl="1"/>
            <a:r>
              <a:rPr lang="is-IS" sz="2400" dirty="0" smtClean="0"/>
              <a:t>Elegant Silos</a:t>
            </a:r>
          </a:p>
          <a:p>
            <a:pPr lvl="1"/>
            <a:r>
              <a:rPr lang="is-IS" sz="2400" dirty="0" smtClean="0"/>
              <a:t>Spray And Pray</a:t>
            </a:r>
          </a:p>
          <a:p>
            <a:pPr lvl="1"/>
            <a:r>
              <a:rPr lang="is-IS" sz="2400" dirty="0" smtClean="0"/>
              <a:t>Waterfall, Projectitis</a:t>
            </a:r>
          </a:p>
          <a:p>
            <a:pPr lvl="1"/>
            <a:r>
              <a:rPr lang="is-IS" sz="2400" dirty="0" smtClean="0"/>
              <a:t>Try </a:t>
            </a:r>
            <a:r>
              <a:rPr lang="is-IS" sz="2400" dirty="0"/>
              <a:t>To Do </a:t>
            </a:r>
            <a:r>
              <a:rPr lang="is-IS" sz="2400" dirty="0" smtClean="0"/>
              <a:t>Everything…</a:t>
            </a:r>
            <a:endParaRPr lang="is-I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74" y="8997"/>
            <a:ext cx="1766281" cy="7371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2458" y="8997"/>
            <a:ext cx="856592" cy="128488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05113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4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s-IS" dirty="0">
                <a:latin typeface="Palatino"/>
                <a:cs typeface="Palatino"/>
              </a:rPr>
              <a:t>… a personal </a:t>
            </a:r>
            <a:r>
              <a:rPr lang="is-IS" dirty="0" smtClean="0">
                <a:latin typeface="Palatino"/>
                <a:cs typeface="Palatino"/>
              </a:rPr>
              <a:t>story</a:t>
            </a:r>
            <a:r>
              <a:rPr lang="en-US" dirty="0" smtClean="0">
                <a:latin typeface="Palatino"/>
                <a:cs typeface="Palatino"/>
              </a:rPr>
              <a:t> followed by</a:t>
            </a:r>
            <a:br>
              <a:rPr lang="en-US" dirty="0" smtClean="0">
                <a:latin typeface="Palatino"/>
                <a:cs typeface="Palatino"/>
              </a:rPr>
            </a:br>
            <a:r>
              <a:rPr lang="is-IS" dirty="0" smtClean="0">
                <a:latin typeface="Palatino"/>
                <a:cs typeface="Palatino"/>
              </a:rPr>
              <a:t>… a professional story</a:t>
            </a:r>
            <a:endParaRPr lang="en-US" dirty="0">
              <a:latin typeface="Palatino"/>
              <a:cs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459816033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cap="none" dirty="0" smtClean="0">
                <a:solidFill>
                  <a:srgbClr val="000000"/>
                </a:solidFill>
              </a:rPr>
              <a:t>“Jim, you better come home.  I think dad is dead”</a:t>
            </a:r>
          </a:p>
        </p:txBody>
      </p:sp>
      <p:sp>
        <p:nvSpPr>
          <p:cNvPr id="10243" name="Subtitle 4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5029200" cy="1752600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August 19, 1980</a:t>
            </a:r>
          </a:p>
          <a:p>
            <a:pPr algn="r"/>
            <a:r>
              <a:rPr lang="en-US" dirty="0" smtClean="0">
                <a:solidFill>
                  <a:srgbClr val="000000"/>
                </a:solidFill>
              </a:rPr>
              <a:t>Avoidable death at 73</a:t>
            </a:r>
          </a:p>
        </p:txBody>
      </p:sp>
      <p:pic>
        <p:nvPicPr>
          <p:cNvPr id="10244" name="Picture 10" descr="New Picture (1)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39624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Box 5"/>
          <p:cNvSpPr txBox="1">
            <a:spLocks noChangeArrowheads="1"/>
          </p:cNvSpPr>
          <p:nvPr/>
        </p:nvSpPr>
        <p:spPr bwMode="auto">
          <a:xfrm>
            <a:off x="6629400" y="57912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John Conway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24800" y="6096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E8C3E43-BDA6-4687-8168-13B7F7EC5F60}" type="slidenum">
              <a:rPr lang="en-US" smtClean="0">
                <a:solidFill>
                  <a:schemeClr val="bg1"/>
                </a:solidFill>
              </a:rPr>
              <a:pPr algn="r"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35221"/>
            <a:ext cx="1066800" cy="329184"/>
          </a:xfrm>
        </p:spPr>
        <p:txBody>
          <a:bodyPr/>
          <a:lstStyle/>
          <a:p>
            <a:fld id="{0CFEC368-1D7A-4F81-ABF6-AE0E36BAF64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 dirty="0"/>
          </a:p>
        </p:txBody>
      </p:sp>
      <p:sp>
        <p:nvSpPr>
          <p:cNvPr id="10" name="Slide Number Placeholder 7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5CE407-6216-4202-80E4-A30DC2F709B2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174750"/>
            <a:ext cx="5502275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Important Early Pre-Work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655610"/>
            <a:ext cx="8229600" cy="4023003"/>
          </a:xfrm>
        </p:spPr>
        <p:txBody>
          <a:bodyPr/>
          <a:lstStyle/>
          <a:p>
            <a:r>
              <a:rPr lang="en-US" dirty="0" smtClean="0"/>
              <a:t>Patient &amp; parent partnership “No force</a:t>
            </a:r>
            <a:r>
              <a:rPr lang="is-IS" dirty="0" smtClean="0"/>
              <a:t>…”</a:t>
            </a:r>
          </a:p>
          <a:p>
            <a:r>
              <a:rPr lang="is-IS" dirty="0" smtClean="0"/>
              <a:t>Risk Management Rounds: Better together...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148" y="3899348"/>
            <a:ext cx="3719512" cy="2847751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74638"/>
            <a:ext cx="1190274" cy="147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160" y="1"/>
            <a:ext cx="3523840" cy="1470616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49943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Creative Tension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27643"/>
            <a:ext cx="6400800" cy="2244644"/>
          </a:xfrm>
        </p:spPr>
        <p:txBody>
          <a:bodyPr>
            <a:normAutofit/>
          </a:bodyPr>
          <a:lstStyle/>
          <a:p>
            <a:pPr indent="-279400">
              <a:lnSpc>
                <a:spcPct val="90000"/>
              </a:lnSpc>
            </a:pPr>
            <a:r>
              <a:rPr lang="en-US" sz="2800" dirty="0">
                <a:solidFill>
                  <a:srgbClr val="4F6228"/>
                </a:solidFill>
                <a:cs typeface="Arial" charset="0"/>
              </a:rPr>
              <a:t>Creative tension comes from clearly seeing where we want to be, our 'vision', and telling the truth about where we are, our 'current </a:t>
            </a:r>
            <a:r>
              <a:rPr lang="en-US" sz="2800" dirty="0" smtClean="0">
                <a:solidFill>
                  <a:srgbClr val="4F6228"/>
                </a:solidFill>
                <a:cs typeface="Arial" charset="0"/>
              </a:rPr>
              <a:t>reality’. The </a:t>
            </a:r>
            <a:r>
              <a:rPr lang="en-US" sz="2800" dirty="0">
                <a:solidFill>
                  <a:srgbClr val="4F6228"/>
                </a:solidFill>
                <a:cs typeface="Arial" charset="0"/>
              </a:rPr>
              <a:t>gap between the two generates a natural tension.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160" y="1"/>
            <a:ext cx="3523840" cy="147061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7</a:t>
            </a:fld>
            <a:endParaRPr 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62000" y="5607050"/>
            <a:ext cx="7467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 dirty="0"/>
              <a:t>The Fifth Discipline: The Art and Practice of the Learning Organization</a:t>
            </a:r>
            <a:r>
              <a:rPr lang="en-US" sz="1400" dirty="0"/>
              <a:t> Peter Senge, 1990 - 1st edition, 1994 - paperback edition, xxiii, 413 p., ISBN 0-385-26095-4</a:t>
            </a:r>
            <a:r>
              <a:rPr lang="en-US" sz="1800" dirty="0"/>
              <a:t>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6132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Key DFCI Learning After the Betsy Lehman Tragedy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4F6228"/>
                </a:solidFill>
              </a:rPr>
              <a:t>Burden</a:t>
            </a:r>
          </a:p>
          <a:p>
            <a:r>
              <a:rPr lang="en-US" dirty="0" smtClean="0">
                <a:solidFill>
                  <a:srgbClr val="4F6228"/>
                </a:solidFill>
              </a:rPr>
              <a:t>Responsibility</a:t>
            </a:r>
          </a:p>
          <a:p>
            <a:r>
              <a:rPr lang="en-US" dirty="0" smtClean="0">
                <a:solidFill>
                  <a:srgbClr val="4F6228"/>
                </a:solidFill>
              </a:rPr>
              <a:t>Power</a:t>
            </a:r>
            <a:endParaRPr lang="en-US" dirty="0">
              <a:solidFill>
                <a:srgbClr val="4F622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160" y="1"/>
            <a:ext cx="3523840" cy="147061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121234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469414" y="76200"/>
            <a:ext cx="5217385" cy="1143000"/>
          </a:xfrm>
        </p:spPr>
        <p:txBody>
          <a:bodyPr>
            <a:noAutofit/>
          </a:bodyPr>
          <a:lstStyle/>
          <a:p>
            <a:r>
              <a:rPr lang="en-US" sz="4000" b="0" dirty="0" smtClean="0">
                <a:solidFill>
                  <a:srgbClr val="000000"/>
                </a:solidFill>
                <a:latin typeface="+mn-lt"/>
                <a:cs typeface="Arial" pitchFamily="34" charset="0"/>
              </a:rPr>
              <a:t>Key Learning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5486400" cy="49323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+mn-lt"/>
                <a:cs typeface="Arial" pitchFamily="34" charset="0"/>
              </a:rPr>
              <a:t>The responsibility and power of all leadership [trustee, clinical and administrative] over safety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+mn-lt"/>
                <a:cs typeface="Arial" pitchFamily="34" charset="0"/>
              </a:rPr>
              <a:t>The need for relentless vigilance to safety, risk, error, near-miss, harm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+mn-lt"/>
                <a:cs typeface="Arial" pitchFamily="34" charset="0"/>
              </a:rPr>
              <a:t>Addressing the multiple victims of error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+mn-lt"/>
                <a:cs typeface="Arial" pitchFamily="34" charset="0"/>
              </a:rPr>
              <a:t>The crucial role the design of systems and application of technology play in support of safe practice by excellent staff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+mn-lt"/>
                <a:cs typeface="Arial" pitchFamily="34" charset="0"/>
              </a:rPr>
              <a:t>The synergy of interdisciplinary practice and team work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+mn-lt"/>
                <a:cs typeface="Arial" pitchFamily="34" charset="0"/>
              </a:rPr>
              <a:t>Patient and Family Centered Care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6019800"/>
            <a:ext cx="7696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latin typeface="Calibri"/>
                <a:hlinkClick r:id="rId3"/>
              </a:rPr>
              <a:t>http://www.asco.org/ASCOv2/Education+%26+Training/Educational+Book?&amp;vmview=edbk_detail_view&amp;confID=40&amp;abstractID=615</a:t>
            </a:r>
            <a:r>
              <a:rPr lang="en-US" sz="1000" dirty="0">
                <a:solidFill>
                  <a:prstClr val="black"/>
                </a:solidFill>
                <a:latin typeface="Calibri"/>
              </a:rPr>
              <a:t>  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1659" y="1524000"/>
            <a:ext cx="2911514" cy="386988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285908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9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ctrTitle" idx="4294967295"/>
          </p:nvPr>
        </p:nvSpPr>
        <p:spPr>
          <a:xfrm>
            <a:off x="586854" y="1616122"/>
            <a:ext cx="7772400" cy="449580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en-US" i="1" dirty="0" smtClean="0"/>
              <a:t>Our systems are too complex to expect merely extraordinary people to perform perfectly 100% of the time.  We as leaders must put in systems that support safe practice.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575" y="304800"/>
            <a:ext cx="285908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Arrogance of Excellence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s-IS" dirty="0" smtClean="0">
                <a:solidFill>
                  <a:srgbClr val="FF0000"/>
                </a:solidFill>
              </a:rPr>
              <a:t>Risk of Great Organizations</a:t>
            </a:r>
          </a:p>
          <a:p>
            <a:r>
              <a:rPr lang="is-IS" dirty="0" smtClean="0">
                <a:solidFill>
                  <a:srgbClr val="4F6228"/>
                </a:solidFill>
              </a:rPr>
              <a:t>Focus only on the great stuff and forget to confront the suffering, harm, tragedy, and waste</a:t>
            </a:r>
            <a:endParaRPr lang="en-US" dirty="0">
              <a:solidFill>
                <a:srgbClr val="4F622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160" y="1"/>
            <a:ext cx="3523840" cy="147061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01082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-76200"/>
            <a:ext cx="7315200" cy="14319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000000"/>
                </a:solidFill>
              </a:rPr>
              <a:t>Organization: 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Fair and Just Culture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531308" y="1371600"/>
            <a:ext cx="4421692" cy="4800600"/>
          </a:xfrm>
        </p:spPr>
        <p:txBody>
          <a:bodyPr>
            <a:noAutofit/>
          </a:bodyPr>
          <a:lstStyle/>
          <a:p>
            <a:pPr marL="365760" indent="-283464" eaLnBrk="1" fontAlgn="auto" hangingPunct="1">
              <a:lnSpc>
                <a:spcPct val="130000"/>
              </a:lnSpc>
              <a:spcAft>
                <a:spcPts val="0"/>
              </a:spcAft>
              <a:buFontTx/>
              <a:buNone/>
              <a:defRPr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4F6228"/>
                </a:solidFill>
              </a:rPr>
              <a:t>One that values fair, objective and explicit decision rules for determining accountability and culpability subsequent to an adverse event.</a:t>
            </a:r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1417638"/>
            <a:ext cx="3215111" cy="40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12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57249" y="5617686"/>
            <a:ext cx="754062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Connor, M., </a:t>
            </a:r>
            <a:r>
              <a:rPr lang="en-US" sz="1400" dirty="0" err="1"/>
              <a:t>Duncombe</a:t>
            </a:r>
            <a:r>
              <a:rPr lang="en-US" sz="1400" dirty="0"/>
              <a:t>, D., Barclay, E., </a:t>
            </a:r>
            <a:r>
              <a:rPr lang="en-US" sz="1400" dirty="0" err="1"/>
              <a:t>Bartel</a:t>
            </a:r>
            <a:r>
              <a:rPr lang="en-US" sz="1400" dirty="0"/>
              <a:t>, S., Borden, C., Gross, E., Miller, C. and Ponte, P.R., 2007. Creating a fair and just culture: One institution's path toward organizational change. The Joint Commission Journal on Quality and Patient Safety, 33(10), pp.617-624.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hangingPunct="1"/>
            <a:r>
              <a:rPr lang="en-US" sz="3200" i="1" dirty="0" smtClean="0"/>
              <a:t>“Aren’t you EVER Satisfied?”</a:t>
            </a:r>
            <a:br>
              <a:rPr lang="en-US" sz="3200" i="1" dirty="0" smtClean="0"/>
            </a:br>
            <a:r>
              <a:rPr lang="en-US" sz="3200" i="1" dirty="0" smtClean="0"/>
              <a:t>“No!”</a:t>
            </a:r>
          </a:p>
        </p:txBody>
      </p:sp>
      <p:sp>
        <p:nvSpPr>
          <p:cNvPr id="4505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dirty="0" smtClean="0">
                <a:solidFill>
                  <a:schemeClr val="accent3">
                    <a:lumMod val="50000"/>
                  </a:schemeClr>
                </a:solidFill>
              </a:rPr>
              <a:t>High Reliability Organizing Weick &amp; Sutcliffe</a:t>
            </a:r>
          </a:p>
          <a:p>
            <a:r>
              <a:rPr lang="en-US" sz="3600" dirty="0" smtClean="0">
                <a:latin typeface="+mn-lt"/>
              </a:rPr>
              <a:t>Preoccupation with failure </a:t>
            </a:r>
          </a:p>
          <a:p>
            <a:r>
              <a:rPr lang="en-US" sz="3600" dirty="0" smtClean="0">
                <a:latin typeface="+mn-lt"/>
              </a:rPr>
              <a:t>Reluctance to simplify interpretations </a:t>
            </a:r>
          </a:p>
          <a:p>
            <a:r>
              <a:rPr lang="en-US" sz="3600" dirty="0" smtClean="0">
                <a:latin typeface="+mn-lt"/>
              </a:rPr>
              <a:t>Sensitivity to operations </a:t>
            </a:r>
          </a:p>
          <a:p>
            <a:r>
              <a:rPr lang="en-US" sz="3600" dirty="0" smtClean="0">
                <a:latin typeface="+mn-lt"/>
              </a:rPr>
              <a:t>Commitment to resilience </a:t>
            </a:r>
          </a:p>
          <a:p>
            <a:r>
              <a:rPr lang="en-US" sz="3600" dirty="0" smtClean="0">
                <a:latin typeface="+mn-lt"/>
              </a:rPr>
              <a:t>Deference to expertise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715000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Weick, K. E., Sutcliffe, K. M., &amp; Obstfeld, D. (1999).  Organizing for high reliability: Processes of collective mindfulness. In B. M. Staw &amp; L. L. Cummings (Eds.),  </a:t>
            </a:r>
            <a:r>
              <a:rPr lang="en-US" sz="1200" i="1" dirty="0" smtClean="0"/>
              <a:t>Research in organizational behavior, vol. 21 (pp. 81–123). </a:t>
            </a:r>
            <a:r>
              <a:rPr lang="en-US" sz="1200" dirty="0" smtClean="0"/>
              <a:t>Greenwich, CT: JAI Press, Inc.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457200" y="5209401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2"/>
              </a:rPr>
              <a:t>http://www.pipsqc.org/BlogEvents/PIPSQCBlog/tabid/89/EntryId/34/Leadership-and-Pre-Occupation-With-Failure.aspx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13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Never Worry Alone</a:t>
            </a:r>
            <a:br>
              <a:rPr lang="en-US" dirty="0" smtClean="0"/>
            </a:br>
            <a:r>
              <a:rPr lang="en-US" sz="2000" dirty="0" smtClean="0"/>
              <a:t>Susan Block,</a:t>
            </a:r>
            <a:r>
              <a:rPr lang="en-US" sz="2000" dirty="0"/>
              <a:t> </a:t>
            </a:r>
            <a:r>
              <a:rPr lang="en-US" sz="2000" dirty="0" smtClean="0"/>
              <a:t>MD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6228"/>
                </a:solidFill>
              </a:rPr>
              <a:t>Who can we invite into this discussion for a better outcome?</a:t>
            </a:r>
            <a:endParaRPr lang="en-US" dirty="0">
              <a:solidFill>
                <a:srgbClr val="4F622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160" y="1"/>
            <a:ext cx="3523840" cy="147061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650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Engaging At Every Level: Especially at the Front Line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6228"/>
                </a:solidFill>
              </a:rPr>
              <a:t>The higher you get to the top, the less you know how the work really gets done</a:t>
            </a:r>
            <a:endParaRPr lang="en-US" dirty="0">
              <a:solidFill>
                <a:srgbClr val="4F622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160" y="1"/>
            <a:ext cx="3523840" cy="1470616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4385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ctrTitle" idx="4294967295"/>
          </p:nvPr>
        </p:nvSpPr>
        <p:spPr>
          <a:xfrm>
            <a:off x="1371600" y="2938463"/>
            <a:ext cx="7772400" cy="78105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dirty="0" smtClean="0"/>
              <a:t>Zeev slide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fld id="{E8A16E73-824B-49CB-95B9-3E0C32CDAB64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8915400" cy="690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 txBox="1">
            <a:spLocks/>
          </p:cNvSpPr>
          <p:nvPr/>
        </p:nvSpPr>
        <p:spPr>
          <a:xfrm>
            <a:off x="6539133" y="6286011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48FDC-5A46-41D0-9584-9D0815101359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4"/>
          <p:cNvSpPr>
            <a:spLocks noGrp="1"/>
          </p:cNvSpPr>
          <p:nvPr>
            <p:ph type="ctrTitle" idx="4294967295"/>
          </p:nvPr>
        </p:nvSpPr>
        <p:spPr>
          <a:xfrm>
            <a:off x="609600" y="1614630"/>
            <a:ext cx="7772400" cy="201567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4F6228"/>
                </a:solidFill>
              </a:rPr>
              <a:t>Set the Expectation</a:t>
            </a:r>
            <a:br>
              <a:rPr lang="en-US" dirty="0" smtClean="0">
                <a:solidFill>
                  <a:srgbClr val="4F6228"/>
                </a:solidFill>
              </a:rPr>
            </a:br>
            <a:r>
              <a:rPr lang="en-US" dirty="0" smtClean="0">
                <a:solidFill>
                  <a:srgbClr val="4F6228"/>
                </a:solidFill>
              </a:rPr>
              <a:t>Position People for Success</a:t>
            </a:r>
            <a:br>
              <a:rPr lang="en-US" dirty="0" smtClean="0">
                <a:solidFill>
                  <a:srgbClr val="4F6228"/>
                </a:solidFill>
              </a:rPr>
            </a:br>
            <a:r>
              <a:rPr lang="en-US" dirty="0" smtClean="0">
                <a:solidFill>
                  <a:srgbClr val="4F6228"/>
                </a:solidFill>
              </a:rPr>
              <a:t>Hold Them Accountable</a:t>
            </a:r>
          </a:p>
        </p:txBody>
      </p:sp>
      <p:sp>
        <p:nvSpPr>
          <p:cNvPr id="28675" name="Subtitle 5"/>
          <p:cNvSpPr>
            <a:spLocks noGrp="1"/>
          </p:cNvSpPr>
          <p:nvPr>
            <p:ph type="subTitle" idx="4294967295"/>
          </p:nvPr>
        </p:nvSpPr>
        <p:spPr>
          <a:xfrm>
            <a:off x="-1" y="4044950"/>
            <a:ext cx="8980227" cy="1143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CC0000"/>
                </a:solidFill>
              </a:rPr>
              <a:t>Without clarity of expectations, 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CC0000"/>
                </a:solidFill>
              </a:rPr>
              <a:t>deviance can’t stand out.</a:t>
            </a:r>
          </a:p>
        </p:txBody>
      </p:sp>
      <p:sp>
        <p:nvSpPr>
          <p:cNvPr id="28677" name="TextBox 6"/>
          <p:cNvSpPr txBox="1">
            <a:spLocks noChangeArrowheads="1"/>
          </p:cNvSpPr>
          <p:nvPr/>
        </p:nvSpPr>
        <p:spPr bwMode="auto">
          <a:xfrm>
            <a:off x="5562600" y="5181600"/>
            <a:ext cx="281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2400" dirty="0"/>
              <a:t>Roger Berkowitz,</a:t>
            </a:r>
          </a:p>
          <a:p>
            <a:pPr algn="r" eaLnBrk="1" hangingPunct="1"/>
            <a:r>
              <a:rPr lang="en-US" sz="2400" dirty="0"/>
              <a:t>Trustee, DFCI</a:t>
            </a:r>
          </a:p>
          <a:p>
            <a:pPr algn="r" eaLnBrk="1" hangingPunct="1"/>
            <a:r>
              <a:rPr lang="en-US" sz="2400" dirty="0"/>
              <a:t>CEO, Legal Sea Foods</a:t>
            </a:r>
          </a:p>
        </p:txBody>
      </p:sp>
      <p:pic>
        <p:nvPicPr>
          <p:cNvPr id="2867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575" y="381000"/>
            <a:ext cx="285908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A87E-B2C6-3A4A-9471-EF1AD81EE4B7}" type="slidenum">
              <a:rPr lang="en-US" smtClean="0"/>
              <a:t>17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4175"/>
            <a:ext cx="4031556" cy="1470025"/>
          </a:xfrm>
        </p:spPr>
        <p:txBody>
          <a:bodyPr>
            <a:normAutofit/>
          </a:bodyPr>
          <a:lstStyle/>
          <a:p>
            <a:r>
              <a:rPr lang="is-IS" sz="3200" dirty="0" smtClean="0">
                <a:latin typeface="Arial" charset="0"/>
                <a:cs typeface="Arial" charset="0"/>
              </a:rPr>
              <a:t>Presentation </a:t>
            </a:r>
            <a:r>
              <a:rPr lang="is-IS" sz="3200" dirty="0">
                <a:latin typeface="Arial" charset="0"/>
                <a:cs typeface="Arial" charset="0"/>
              </a:rPr>
              <a:t>to </a:t>
            </a:r>
            <a:r>
              <a:rPr lang="is-IS" sz="3200" dirty="0" smtClean="0">
                <a:latin typeface="Arial" charset="0"/>
                <a:cs typeface="Arial" charset="0"/>
              </a:rPr>
              <a:t>CMS</a:t>
            </a:r>
            <a:br>
              <a:rPr lang="is-IS" sz="3200" dirty="0" smtClean="0">
                <a:latin typeface="Arial" charset="0"/>
                <a:cs typeface="Arial" charset="0"/>
              </a:rPr>
            </a:br>
            <a:r>
              <a:rPr lang="is-IS" sz="3200" dirty="0" smtClean="0">
                <a:latin typeface="Arial" charset="0"/>
                <a:cs typeface="Arial" charset="0"/>
              </a:rPr>
              <a:t>... </a:t>
            </a:r>
            <a:r>
              <a:rPr lang="en-US" sz="3200" dirty="0" smtClean="0">
                <a:latin typeface="Arial" charset="0"/>
                <a:cs typeface="Arial" charset="0"/>
              </a:rPr>
              <a:t>the interaction</a:t>
            </a:r>
            <a:r>
              <a:rPr lang="is-IS" sz="3200" dirty="0" smtClean="0">
                <a:latin typeface="Arial" charset="0"/>
                <a:cs typeface="Arial" charset="0"/>
              </a:rPr>
              <a:t>…</a:t>
            </a:r>
            <a:endParaRPr lang="en-US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18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08250" y="26987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Screen Shot 2016-02-17 at 5.53.05 PM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7471" y="1837624"/>
            <a:ext cx="5797191" cy="4364679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160" y="1"/>
            <a:ext cx="3523840" cy="1470616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7248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ChangeArrowheads="1"/>
          </p:cNvSpPr>
          <p:nvPr/>
        </p:nvSpPr>
        <p:spPr bwMode="auto">
          <a:xfrm flipH="1" flipV="1">
            <a:off x="1371600" y="2514600"/>
            <a:ext cx="6629400" cy="762000"/>
          </a:xfrm>
          <a:prstGeom prst="rtTriangle">
            <a:avLst/>
          </a:prstGeom>
          <a:solidFill>
            <a:srgbClr val="00CCFF">
              <a:alpha val="4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sz="240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309688" y="2514600"/>
            <a:ext cx="6705600" cy="838200"/>
            <a:chOff x="816" y="1392"/>
            <a:chExt cx="4224" cy="528"/>
          </a:xfrm>
        </p:grpSpPr>
        <p:sp>
          <p:nvSpPr>
            <p:cNvPr id="30740" name="AutoShape 4"/>
            <p:cNvSpPr>
              <a:spLocks noChangeArrowheads="1"/>
            </p:cNvSpPr>
            <p:nvPr/>
          </p:nvSpPr>
          <p:spPr bwMode="auto">
            <a:xfrm>
              <a:off x="816" y="1440"/>
              <a:ext cx="4176" cy="480"/>
            </a:xfrm>
            <a:prstGeom prst="rtTriangle">
              <a:avLst/>
            </a:prstGeom>
            <a:solidFill>
              <a:srgbClr val="3366FF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30741" name="Rectangle 5"/>
            <p:cNvSpPr>
              <a:spLocks noChangeArrowheads="1"/>
            </p:cNvSpPr>
            <p:nvPr/>
          </p:nvSpPr>
          <p:spPr bwMode="auto">
            <a:xfrm>
              <a:off x="864" y="1694"/>
              <a:ext cx="116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1"/>
                <a:t>Changing the old</a:t>
              </a:r>
            </a:p>
          </p:txBody>
        </p:sp>
        <p:sp>
          <p:nvSpPr>
            <p:cNvPr id="30742" name="Text Box 6"/>
            <p:cNvSpPr txBox="1">
              <a:spLocks noChangeArrowheads="1"/>
            </p:cNvSpPr>
            <p:nvPr/>
          </p:nvSpPr>
          <p:spPr bwMode="auto">
            <a:xfrm>
              <a:off x="3072" y="1392"/>
              <a:ext cx="196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600" b="1">
                  <a:latin typeface="Arial" charset="0"/>
                </a:rPr>
                <a:t>Making the future attractive</a:t>
              </a:r>
            </a:p>
          </p:txBody>
        </p:sp>
      </p:grpSp>
      <p:sp>
        <p:nvSpPr>
          <p:cNvPr id="30724" name="Text Box 7"/>
          <p:cNvSpPr txBox="1">
            <a:spLocks noChangeArrowheads="1"/>
          </p:cNvSpPr>
          <p:nvPr/>
        </p:nvSpPr>
        <p:spPr bwMode="auto">
          <a:xfrm>
            <a:off x="228600" y="223838"/>
            <a:ext cx="868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3200" dirty="0" smtClean="0">
                <a:solidFill>
                  <a:srgbClr val="5E2750"/>
                </a:solidFill>
                <a:latin typeface="+mj-lt"/>
              </a:rPr>
              <a:t>IHI Framework </a:t>
            </a:r>
            <a:r>
              <a:rPr lang="en-US" sz="3200" dirty="0">
                <a:solidFill>
                  <a:srgbClr val="5E2750"/>
                </a:solidFill>
                <a:latin typeface="+mj-lt"/>
              </a:rPr>
              <a:t>for Leadership for Improvement</a:t>
            </a:r>
          </a:p>
        </p:txBody>
      </p:sp>
      <p:sp>
        <p:nvSpPr>
          <p:cNvPr id="30725" name="Text Box 8"/>
          <p:cNvSpPr txBox="1">
            <a:spLocks noChangeArrowheads="1"/>
          </p:cNvSpPr>
          <p:nvPr/>
        </p:nvSpPr>
        <p:spPr bwMode="auto">
          <a:xfrm>
            <a:off x="1371600" y="4038600"/>
            <a:ext cx="1447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4800" b="1" i="1">
                <a:latin typeface="Arial" charset="0"/>
              </a:rPr>
              <a:t>Will</a:t>
            </a:r>
          </a:p>
        </p:txBody>
      </p:sp>
      <p:sp>
        <p:nvSpPr>
          <p:cNvPr id="30726" name="Text Box 9"/>
          <p:cNvSpPr txBox="1">
            <a:spLocks noChangeArrowheads="1"/>
          </p:cNvSpPr>
          <p:nvPr/>
        </p:nvSpPr>
        <p:spPr bwMode="auto">
          <a:xfrm>
            <a:off x="3505200" y="3657600"/>
            <a:ext cx="17526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4800" b="1" i="1">
                <a:latin typeface="Arial" charset="0"/>
              </a:rPr>
              <a:t>Ideas</a:t>
            </a:r>
          </a:p>
        </p:txBody>
      </p:sp>
      <p:sp>
        <p:nvSpPr>
          <p:cNvPr id="30727" name="Text Box 10"/>
          <p:cNvSpPr txBox="1">
            <a:spLocks noChangeArrowheads="1"/>
          </p:cNvSpPr>
          <p:nvPr/>
        </p:nvSpPr>
        <p:spPr bwMode="auto">
          <a:xfrm>
            <a:off x="5638800" y="4033838"/>
            <a:ext cx="324167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000" b="1" i="1">
                <a:latin typeface="Arial" charset="0"/>
              </a:rPr>
              <a:t>  </a:t>
            </a:r>
            <a:r>
              <a:rPr lang="en-US" sz="4800" b="1" i="1">
                <a:latin typeface="Arial" charset="0"/>
              </a:rPr>
              <a:t>Execution</a:t>
            </a:r>
            <a:endParaRPr lang="en-US" sz="1200">
              <a:latin typeface="Arial" charset="0"/>
            </a:endParaRPr>
          </a:p>
        </p:txBody>
      </p:sp>
      <p:sp>
        <p:nvSpPr>
          <p:cNvPr id="30728" name="AutoShape 11"/>
          <p:cNvSpPr>
            <a:spLocks noChangeArrowheads="1"/>
          </p:cNvSpPr>
          <p:nvPr/>
        </p:nvSpPr>
        <p:spPr bwMode="auto">
          <a:xfrm>
            <a:off x="700088" y="5105400"/>
            <a:ext cx="7924800" cy="762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Establish the Foundation</a:t>
            </a:r>
          </a:p>
        </p:txBody>
      </p:sp>
      <p:sp>
        <p:nvSpPr>
          <p:cNvPr id="30729" name="Text Box 12"/>
          <p:cNvSpPr txBox="1">
            <a:spLocks noChangeArrowheads="1"/>
          </p:cNvSpPr>
          <p:nvPr/>
        </p:nvSpPr>
        <p:spPr bwMode="auto">
          <a:xfrm>
            <a:off x="876300" y="1854200"/>
            <a:ext cx="7572375" cy="466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i="1" dirty="0">
                <a:solidFill>
                  <a:schemeClr val="bg1"/>
                </a:solidFill>
                <a:latin typeface="Arial" charset="0"/>
              </a:rPr>
              <a:t>Setting Direction: Mission, Vision and Strategy</a:t>
            </a:r>
          </a:p>
        </p:txBody>
      </p:sp>
      <p:sp>
        <p:nvSpPr>
          <p:cNvPr id="30730" name="Text Box 13"/>
          <p:cNvSpPr txBox="1">
            <a:spLocks noChangeArrowheads="1"/>
          </p:cNvSpPr>
          <p:nvPr/>
        </p:nvSpPr>
        <p:spPr bwMode="auto">
          <a:xfrm>
            <a:off x="8034338" y="2514600"/>
            <a:ext cx="914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PULL</a:t>
            </a:r>
          </a:p>
        </p:txBody>
      </p:sp>
      <p:sp>
        <p:nvSpPr>
          <p:cNvPr id="30731" name="Text Box 14"/>
          <p:cNvSpPr txBox="1">
            <a:spLocks noChangeArrowheads="1"/>
          </p:cNvSpPr>
          <p:nvPr/>
        </p:nvSpPr>
        <p:spPr bwMode="auto">
          <a:xfrm>
            <a:off x="400050" y="2971800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PUSH</a:t>
            </a:r>
          </a:p>
        </p:txBody>
      </p:sp>
      <p:sp>
        <p:nvSpPr>
          <p:cNvPr id="30732" name="Line 15"/>
          <p:cNvSpPr>
            <a:spLocks noChangeShapeType="1"/>
          </p:cNvSpPr>
          <p:nvPr/>
        </p:nvSpPr>
        <p:spPr bwMode="auto">
          <a:xfrm>
            <a:off x="833438" y="28956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3" name="Line 16"/>
          <p:cNvSpPr>
            <a:spLocks noChangeShapeType="1"/>
          </p:cNvSpPr>
          <p:nvPr/>
        </p:nvSpPr>
        <p:spPr bwMode="auto">
          <a:xfrm>
            <a:off x="8001000" y="3048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4" name="Line 17"/>
          <p:cNvSpPr>
            <a:spLocks noChangeShapeType="1"/>
          </p:cNvSpPr>
          <p:nvPr/>
        </p:nvSpPr>
        <p:spPr bwMode="auto">
          <a:xfrm flipH="1" flipV="1">
            <a:off x="2971800" y="3581400"/>
            <a:ext cx="533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5" name="Line 18"/>
          <p:cNvSpPr>
            <a:spLocks noChangeShapeType="1"/>
          </p:cNvSpPr>
          <p:nvPr/>
        </p:nvSpPr>
        <p:spPr bwMode="auto">
          <a:xfrm>
            <a:off x="5029200" y="4419600"/>
            <a:ext cx="685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6" name="Line 19"/>
          <p:cNvSpPr>
            <a:spLocks noChangeShapeType="1"/>
          </p:cNvSpPr>
          <p:nvPr/>
        </p:nvSpPr>
        <p:spPr bwMode="auto">
          <a:xfrm flipH="1">
            <a:off x="2895600" y="4191000"/>
            <a:ext cx="6096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7" name="Line 20"/>
          <p:cNvSpPr>
            <a:spLocks noChangeShapeType="1"/>
          </p:cNvSpPr>
          <p:nvPr/>
        </p:nvSpPr>
        <p:spPr bwMode="auto">
          <a:xfrm flipV="1">
            <a:off x="5105400" y="3505200"/>
            <a:ext cx="16764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1" y="2320925"/>
            <a:ext cx="8013994" cy="923330"/>
          </a:xfrm>
          <a:prstGeom prst="rect">
            <a:avLst/>
          </a:prstGeom>
          <a:noFill/>
          <a:effectLst/>
          <a:scene3d>
            <a:camera prst="isometricOffAxis1Right"/>
            <a:lightRig rig="threePt" dir="t"/>
          </a:scene3d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rial" pitchFamily="34" charset="0"/>
              </a:rPr>
              <a:t>Systematic </a:t>
            </a:r>
            <a:r>
              <a:rPr lang="en-US" sz="5400" b="1" dirty="0" smtClean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rial" pitchFamily="34" charset="0"/>
              </a:rPr>
              <a:t>Improvement</a:t>
            </a:r>
            <a:endParaRPr lang="en-US" sz="5400" b="1" dirty="0">
              <a:ln w="11430"/>
              <a:solidFill>
                <a:srgbClr val="CC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19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3813"/>
            <a:ext cx="8229600" cy="1311276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>
                <a:solidFill>
                  <a:srgbClr val="1F497D"/>
                </a:solidFill>
                <a:latin typeface="+mn-lt"/>
                <a:cs typeface="Arial" pitchFamily="34" charset="0"/>
              </a:rPr>
              <a:t>Built off IHI Boards on Board Plank</a:t>
            </a:r>
            <a:br>
              <a:rPr lang="en-US" sz="4000" dirty="0" smtClean="0">
                <a:solidFill>
                  <a:srgbClr val="1F497D"/>
                </a:solidFill>
                <a:latin typeface="+mn-lt"/>
                <a:cs typeface="Arial" pitchFamily="34" charset="0"/>
              </a:rPr>
            </a:br>
            <a:r>
              <a:rPr lang="en-US" sz="3600" dirty="0" smtClean="0">
                <a:solidFill>
                  <a:srgbClr val="1F497D"/>
                </a:solidFill>
                <a:latin typeface="+mn-lt"/>
                <a:cs typeface="Arial" pitchFamily="34" charset="0"/>
              </a:rPr>
              <a:t>2015: Some Recommended Practices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 numCol="2">
            <a:noAutofit/>
          </a:bodyPr>
          <a:lstStyle/>
          <a:p>
            <a:pPr marL="457200" indent="-457200"/>
            <a:r>
              <a:rPr lang="en-US" sz="1800" dirty="0" smtClean="0">
                <a:latin typeface="+mn-lt"/>
                <a:cs typeface="Arial" pitchFamily="34" charset="0"/>
              </a:rPr>
              <a:t>Setting aims</a:t>
            </a:r>
          </a:p>
          <a:p>
            <a:pPr marL="857250" lvl="1" indent="-457200"/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Know your aims</a:t>
            </a:r>
          </a:p>
          <a:p>
            <a:pPr marL="857250" lvl="1" indent="-457200"/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Strategic &amp; compliance</a:t>
            </a:r>
          </a:p>
          <a:p>
            <a:pPr marL="457200" indent="-457200"/>
            <a:r>
              <a:rPr lang="en-US" sz="1800" dirty="0" smtClean="0">
                <a:latin typeface="+mn-lt"/>
                <a:cs typeface="Arial" pitchFamily="34" charset="0"/>
              </a:rPr>
              <a:t>Getting data and hearing stories</a:t>
            </a:r>
          </a:p>
          <a:p>
            <a:pPr marL="857250" lvl="1" indent="-457200"/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Focus is on all harm/ not tip</a:t>
            </a:r>
          </a:p>
          <a:p>
            <a:pPr marL="857250" lvl="1" indent="-457200"/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Meet  patient, family, community</a:t>
            </a:r>
          </a:p>
          <a:p>
            <a:pPr marL="857250" lvl="1" indent="-457200"/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Find canaries: readmissions </a:t>
            </a:r>
          </a:p>
          <a:p>
            <a:pPr marL="857250" lvl="1" indent="-457200"/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Be transparent</a:t>
            </a:r>
          </a:p>
          <a:p>
            <a:pPr marL="857250" lvl="1" indent="-457200"/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Understand variation</a:t>
            </a:r>
          </a:p>
          <a:p>
            <a:pPr marL="857250" lvl="1" indent="-457200"/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Get out and about organization</a:t>
            </a:r>
          </a:p>
          <a:p>
            <a:pPr marL="457200" indent="-457200">
              <a:lnSpc>
                <a:spcPct val="90000"/>
              </a:lnSpc>
            </a:pPr>
            <a:r>
              <a:rPr lang="en-US" sz="1800" dirty="0" smtClean="0">
                <a:latin typeface="+mn-lt"/>
                <a:cs typeface="Arial" pitchFamily="34" charset="0"/>
              </a:rPr>
              <a:t>Establishing and monitoring system-level measures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Respect but don’t get lost in core and process measures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Value focus: clinical, financial, service, experience “dance”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Measure &amp; manage across care continuum  </a:t>
            </a:r>
          </a:p>
          <a:p>
            <a:pPr marL="457200" indent="-457200">
              <a:lnSpc>
                <a:spcPct val="90000"/>
              </a:lnSpc>
            </a:pPr>
            <a:r>
              <a:rPr lang="en-US" sz="1800" dirty="0" smtClean="0">
                <a:latin typeface="+mn-lt"/>
                <a:cs typeface="Arial" pitchFamily="34" charset="0"/>
              </a:rPr>
              <a:t>Changing the environment, structures, processes, and culture</a:t>
            </a:r>
            <a:endParaRPr lang="en-US" sz="1800" dirty="0" smtClean="0">
              <a:solidFill>
                <a:srgbClr val="FF0000"/>
              </a:solidFill>
              <a:latin typeface="+mn-lt"/>
              <a:cs typeface="Arial" pitchFamily="34" charset="0"/>
            </a:endParaRPr>
          </a:p>
          <a:p>
            <a:pPr marL="857250" lvl="1" indent="-457200">
              <a:lnSpc>
                <a:spcPct val="9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Set  / broadcast expectations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Allocate significant time to quality, safety, risk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High reliability systems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Measure and evolve cultural variation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Promote team building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Respectfully manage serious adverse events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1800" dirty="0">
                <a:solidFill>
                  <a:srgbClr val="FF0000"/>
                </a:solidFill>
                <a:latin typeface="+mn-lt"/>
                <a:cs typeface="Arial" pitchFamily="34" charset="0"/>
              </a:rPr>
              <a:t>E</a:t>
            </a:r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ngagement in credentialing</a:t>
            </a:r>
          </a:p>
          <a:p>
            <a:pPr marL="457200" indent="-457200">
              <a:lnSpc>
                <a:spcPct val="90000"/>
              </a:lnSpc>
            </a:pPr>
            <a:r>
              <a:rPr lang="en-US" sz="1800" dirty="0" smtClean="0">
                <a:latin typeface="+mn-lt"/>
                <a:cs typeface="Arial" pitchFamily="34" charset="0"/>
              </a:rPr>
              <a:t>Learning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Conduct applied in-service and continuing education </a:t>
            </a:r>
          </a:p>
          <a:p>
            <a:pPr marL="457200" indent="-457200">
              <a:lnSpc>
                <a:spcPct val="90000"/>
              </a:lnSpc>
            </a:pPr>
            <a:r>
              <a:rPr lang="en-US" sz="1800" dirty="0" smtClean="0">
                <a:latin typeface="+mn-lt"/>
                <a:cs typeface="Arial" pitchFamily="34" charset="0"/>
              </a:rPr>
              <a:t>Establishing executive accountability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Clinical, financial, service, experience outcomes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24E5C-F047-AB49-BCD8-B727DA0247AC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750" y="2834236"/>
            <a:ext cx="6902450" cy="14202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Respectful Management of Serious Clinical Adverse Events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70375"/>
            <a:ext cx="6400800" cy="1384300"/>
          </a:xfrm>
        </p:spPr>
        <p:txBody>
          <a:bodyPr/>
          <a:lstStyle/>
          <a:p>
            <a:r>
              <a:rPr lang="en-US" dirty="0" smtClean="0">
                <a:solidFill>
                  <a:srgbClr val="4F6228"/>
                </a:solidFill>
              </a:rPr>
              <a:t>I was treated with RESPECT</a:t>
            </a:r>
            <a:endParaRPr lang="en-US" dirty="0">
              <a:solidFill>
                <a:srgbClr val="4F622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160" y="1"/>
            <a:ext cx="3523840" cy="147061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21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50589" y="106998"/>
            <a:ext cx="2109443" cy="272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8269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kristiholl.net/writers-blog/wp-content/uploads/2013/08/cycle.png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1200150"/>
            <a:ext cx="5638800" cy="565785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93862"/>
          </a:xfrm>
        </p:spPr>
        <p:txBody>
          <a:bodyPr>
            <a:noAutofit/>
          </a:bodyPr>
          <a:lstStyle/>
          <a:p>
            <a:r>
              <a:rPr lang="en-US" sz="4000" dirty="0" smtClean="0"/>
              <a:t>In the Aftermath of Harm…</a:t>
            </a:r>
            <a:br>
              <a:rPr lang="en-US" sz="4000" dirty="0" smtClean="0"/>
            </a:br>
            <a:r>
              <a:rPr lang="en-US" sz="4000" dirty="0" smtClean="0"/>
              <a:t>Patient, Family, Staff, Organization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67467"/>
            <a:ext cx="8229600" cy="2959864"/>
          </a:xfrm>
        </p:spPr>
        <p:txBody>
          <a:bodyPr numCol="2">
            <a:normAutofit/>
          </a:bodyPr>
          <a:lstStyle/>
          <a:p>
            <a:r>
              <a:rPr lang="en-US" sz="4000" dirty="0" smtClean="0"/>
              <a:t>Empathy</a:t>
            </a:r>
          </a:p>
          <a:p>
            <a:r>
              <a:rPr lang="en-US" sz="4000" dirty="0" smtClean="0"/>
              <a:t>Disclosure</a:t>
            </a:r>
          </a:p>
          <a:p>
            <a:r>
              <a:rPr lang="en-US" sz="4000" dirty="0" smtClean="0"/>
              <a:t>Support</a:t>
            </a:r>
          </a:p>
          <a:p>
            <a:r>
              <a:rPr lang="en-US" sz="4000" dirty="0" smtClean="0"/>
              <a:t>Assessment</a:t>
            </a:r>
          </a:p>
          <a:p>
            <a:r>
              <a:rPr lang="en-US" sz="4000" dirty="0" smtClean="0"/>
              <a:t>Apology</a:t>
            </a:r>
          </a:p>
          <a:p>
            <a:r>
              <a:rPr lang="en-US" sz="4000" dirty="0" smtClean="0"/>
              <a:t>Resolution</a:t>
            </a:r>
          </a:p>
          <a:p>
            <a:r>
              <a:rPr lang="en-US" sz="4000" dirty="0" smtClean="0"/>
              <a:t>Learning</a:t>
            </a:r>
          </a:p>
          <a:p>
            <a:r>
              <a:rPr lang="en-US" sz="4000" dirty="0" smtClean="0"/>
              <a:t>Improvement</a:t>
            </a:r>
            <a:endParaRPr lang="en-US" sz="4000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7620000" y="35221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FFFFFF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fld id="{0CFEC368-1D7A-4F81-ABF6-AE0E36BAF64C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61856" y="6107714"/>
            <a:ext cx="422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 u="sng" dirty="0">
                <a:hlinkClick r:id="rId4"/>
              </a:rPr>
              <a:t>http://tinyurl.com/IHIEffectiveCrisisMgmt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22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3877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Creating Awareness is Just the Start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8940" y="3886200"/>
            <a:ext cx="5483460" cy="17526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 smtClean="0">
                <a:solidFill>
                  <a:srgbClr val="4F6228"/>
                </a:solidFill>
              </a:rPr>
              <a:t>Respectful Mgmt. White Paper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4F6228"/>
                </a:solidFill>
              </a:rPr>
              <a:t>&gt; 70,000 views of content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4F6228"/>
                </a:solidFill>
              </a:rPr>
              <a:t>&gt; 30,000 downloads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4F6228"/>
                </a:solidFill>
              </a:rPr>
              <a:t>Slow movement in the field</a:t>
            </a:r>
            <a:endParaRPr lang="en-US" dirty="0">
              <a:solidFill>
                <a:srgbClr val="4F622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27" y="4123349"/>
            <a:ext cx="1740935" cy="261140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23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1932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Culture / Teamwork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1875" y="3386860"/>
            <a:ext cx="7000875" cy="225194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4F6228"/>
                </a:solidFill>
                <a:latin typeface="Trebuchet MS" pitchFamily="34" charset="0"/>
              </a:rPr>
              <a:t>The strongest predictor of clinical excellence: caregivers feel comfortable speaking up if they perceive a problem with patient </a:t>
            </a:r>
            <a:r>
              <a:rPr lang="en-US" dirty="0" smtClean="0">
                <a:solidFill>
                  <a:srgbClr val="4F6228"/>
                </a:solidFill>
                <a:latin typeface="Trebuchet MS" pitchFamily="34" charset="0"/>
              </a:rPr>
              <a:t>care. </a:t>
            </a:r>
          </a:p>
          <a:p>
            <a:r>
              <a:rPr lang="en-US" sz="2200" dirty="0" smtClean="0">
                <a:solidFill>
                  <a:srgbClr val="4F6228"/>
                </a:solidFill>
                <a:latin typeface="Trebuchet MS" pitchFamily="34" charset="0"/>
              </a:rPr>
              <a:t>Michigan Keystone Initiative</a:t>
            </a:r>
          </a:p>
          <a:p>
            <a:endParaRPr lang="en-US" dirty="0">
              <a:latin typeface="Trebuchet MS" pitchFamily="34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160" y="1"/>
            <a:ext cx="3523840" cy="147061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24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730453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1270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  <a:ea typeface="ＭＳ Ｐゴシック" pitchFamily="34" charset="-128"/>
              </a:rPr>
              <a:t>Culture Is Related To Clinical &amp; Operational Outcomes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625600"/>
            <a:ext cx="46482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5613" lvl="1" indent="-455613">
              <a:buFont typeface="Trebuchet MS" pitchFamily="34" charset="0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Medication errors</a:t>
            </a:r>
          </a:p>
          <a:p>
            <a:pPr marL="455613" lvl="1" indent="-455613">
              <a:buFont typeface="Trebuchet MS" pitchFamily="34" charset="0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Back injuries</a:t>
            </a:r>
          </a:p>
          <a:p>
            <a:pPr marL="455613" lvl="1" indent="-455613">
              <a:buFont typeface="Trebuchet MS" pitchFamily="34" charset="0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Patient satisfaction</a:t>
            </a:r>
          </a:p>
          <a:p>
            <a:pPr marL="455613" lvl="1" indent="-455613">
              <a:buFont typeface="Trebuchet MS" pitchFamily="34" charset="0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Nurse turnover &amp; absenteeism</a:t>
            </a:r>
          </a:p>
          <a:p>
            <a:pPr marL="455613" lvl="1" indent="-455613">
              <a:buFont typeface="Trebuchet MS" pitchFamily="34" charset="0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AHRQ Patient Safety Indicators</a:t>
            </a:r>
          </a:p>
          <a:p>
            <a:pPr marL="455613" lvl="1" indent="-455613">
              <a:buFont typeface="Trebuchet MS" pitchFamily="34" charset="0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Nurse satisfaction</a:t>
            </a:r>
          </a:p>
          <a:p>
            <a:pPr marL="455613" lvl="1" indent="-455613">
              <a:buFont typeface="Trebuchet MS" pitchFamily="34" charset="0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Urinary tract infections</a:t>
            </a:r>
          </a:p>
          <a:p>
            <a:pPr marL="455613" lvl="1" indent="-455613">
              <a:buFont typeface="Trebuchet MS" pitchFamily="34" charset="0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Needle sticks</a:t>
            </a:r>
          </a:p>
          <a:p>
            <a:pPr marL="455613" lvl="1" indent="-455613">
              <a:buFont typeface="Trebuchet MS" pitchFamily="34" charset="0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Re-admissions</a:t>
            </a:r>
          </a:p>
          <a:p>
            <a:pPr marL="455613" lvl="1" indent="-455613">
              <a:buFont typeface="Trebuchet MS" pitchFamily="34" charset="0"/>
              <a:buAutoNum type="arabicPeriod"/>
            </a:pPr>
            <a:r>
              <a:rPr lang="en-US" sz="2400" dirty="0" smtClean="0">
                <a:ea typeface="ＭＳ Ｐゴシック" pitchFamily="34" charset="-128"/>
              </a:rPr>
              <a:t>Malpractice claims ...and more.</a:t>
            </a:r>
            <a:endParaRPr lang="en-US" dirty="0" smtClean="0">
              <a:ea typeface="ＭＳ Ｐゴシック" pitchFamily="34" charset="-128"/>
            </a:endParaRPr>
          </a:p>
          <a:p>
            <a:endParaRPr lang="en-US" dirty="0" smtClean="0">
              <a:ea typeface="ＭＳ Ｐゴシック" pitchFamily="34" charset="-128"/>
            </a:endParaRPr>
          </a:p>
          <a:p>
            <a:endParaRPr lang="en-US" dirty="0" smtClean="0">
              <a:ea typeface="ＭＳ Ｐゴシック" pitchFamily="34" charset="-128"/>
            </a:endParaRPr>
          </a:p>
          <a:p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1120" y="1709330"/>
            <a:ext cx="3581400" cy="4575612"/>
          </a:xfrm>
          <a:prstGeom prst="rect">
            <a:avLst/>
          </a:prstGeom>
          <a:solidFill>
            <a:schemeClr val="accent1"/>
          </a:solidFill>
          <a:effectLst>
            <a:innerShdw blurRad="114300">
              <a:prstClr val="black"/>
            </a:innerShdw>
          </a:effectLst>
        </p:spPr>
        <p:txBody>
          <a:bodyPr>
            <a:spAutoFit/>
          </a:bodyPr>
          <a:lstStyle>
            <a:lvl1pPr marL="114300" indent="-1143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>
              <a:spcBef>
                <a:spcPts val="200"/>
              </a:spcBef>
              <a:spcAft>
                <a:spcPts val="200"/>
              </a:spcAft>
              <a:defRPr/>
            </a:pPr>
            <a:r>
              <a:rPr lang="en-US" sz="2000" b="1" dirty="0" smtClean="0">
                <a:solidFill>
                  <a:srgbClr val="FFFFFF"/>
                </a:solidFill>
                <a:latin typeface="Trebuchet MS" charset="0"/>
                <a:cs typeface="ＭＳ Ｐゴシック" charset="0"/>
              </a:rPr>
              <a:t>Useful References for Culture-to-Outcomes Linkage:</a:t>
            </a:r>
          </a:p>
          <a:p>
            <a:pPr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Trebuchet MS" charset="0"/>
              </a:rPr>
              <a:t>Hansen et al. (2011)</a:t>
            </a:r>
          </a:p>
          <a:p>
            <a:pPr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Trebuchet MS" charset="0"/>
              </a:rPr>
              <a:t>Curry et al. (2011)</a:t>
            </a:r>
          </a:p>
          <a:p>
            <a:pPr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  <a:defRPr/>
            </a:pPr>
            <a:r>
              <a:rPr lang="en-US" sz="2000" dirty="0" err="1" smtClean="0">
                <a:solidFill>
                  <a:srgbClr val="FFFFFF"/>
                </a:solidFill>
                <a:latin typeface="Trebuchet MS" charset="0"/>
              </a:rPr>
              <a:t>Pettker</a:t>
            </a:r>
            <a:r>
              <a:rPr lang="en-US" sz="2000" dirty="0" smtClean="0">
                <a:solidFill>
                  <a:srgbClr val="FFFFFF"/>
                </a:solidFill>
                <a:latin typeface="Trebuchet MS" charset="0"/>
              </a:rPr>
              <a:t> et al. (2009)</a:t>
            </a:r>
          </a:p>
          <a:p>
            <a:pPr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Trebuchet MS" charset="0"/>
              </a:rPr>
              <a:t>Singer et al. (2009)</a:t>
            </a:r>
          </a:p>
          <a:p>
            <a:pPr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Trebuchet MS" charset="0"/>
              </a:rPr>
              <a:t>Vogus &amp; Sutcliffe (2007)</a:t>
            </a:r>
          </a:p>
          <a:p>
            <a:pPr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Trebuchet MS" charset="0"/>
              </a:rPr>
              <a:t>Mark et al. (2007)</a:t>
            </a:r>
          </a:p>
          <a:p>
            <a:pPr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  <a:defRPr/>
            </a:pPr>
            <a:r>
              <a:rPr lang="en-US" sz="2000" dirty="0" err="1" smtClean="0">
                <a:solidFill>
                  <a:srgbClr val="FFFFFF"/>
                </a:solidFill>
                <a:latin typeface="Trebuchet MS" charset="0"/>
              </a:rPr>
              <a:t>Naveh</a:t>
            </a:r>
            <a:r>
              <a:rPr lang="en-US" sz="2000" dirty="0" smtClean="0">
                <a:solidFill>
                  <a:srgbClr val="FFFFFF"/>
                </a:solidFill>
                <a:latin typeface="Trebuchet MS" charset="0"/>
              </a:rPr>
              <a:t> et al. (2006)</a:t>
            </a:r>
          </a:p>
          <a:p>
            <a:pPr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Trebuchet MS" charset="0"/>
              </a:rPr>
              <a:t>Hofmann &amp; Mark (2006)</a:t>
            </a:r>
          </a:p>
          <a:p>
            <a:pPr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Trebuchet MS" charset="0"/>
              </a:rPr>
              <a:t>Katz-</a:t>
            </a:r>
            <a:r>
              <a:rPr lang="en-US" sz="2000" dirty="0" err="1" smtClean="0">
                <a:solidFill>
                  <a:srgbClr val="FFFFFF"/>
                </a:solidFill>
                <a:latin typeface="Trebuchet MS" charset="0"/>
              </a:rPr>
              <a:t>Navon</a:t>
            </a:r>
            <a:r>
              <a:rPr lang="en-US" sz="2000" dirty="0" smtClean="0">
                <a:solidFill>
                  <a:srgbClr val="FFFFFF"/>
                </a:solidFill>
                <a:latin typeface="Trebuchet MS" charset="0"/>
              </a:rPr>
              <a:t> et al. (2005)</a:t>
            </a:r>
          </a:p>
          <a:p>
            <a:pPr>
              <a:spcBef>
                <a:spcPts val="200"/>
              </a:spcBef>
              <a:spcAft>
                <a:spcPts val="200"/>
              </a:spcAft>
              <a:defRPr/>
            </a:pPr>
            <a:endParaRPr lang="en-US" sz="1800" dirty="0" smtClean="0">
              <a:solidFill>
                <a:srgbClr val="FFFFFF"/>
              </a:solidFill>
              <a:latin typeface="Trebuchet M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25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138946" y="6413082"/>
            <a:ext cx="3295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Courtesy A. Frankel MD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>
                <a:solidFill>
                  <a:srgbClr val="000000"/>
                </a:solidFill>
                <a:effectLst/>
              </a:rPr>
              <a:t>How Culture is Imbedded</a:t>
            </a:r>
            <a:endParaRPr lang="en-US" sz="4400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67417" y="1298812"/>
            <a:ext cx="4040188" cy="639762"/>
          </a:xfrm>
        </p:spPr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Primary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7416" y="1901205"/>
            <a:ext cx="8070217" cy="43735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US" dirty="0">
                <a:latin typeface="Arial" pitchFamily="34" charset="0"/>
                <a:cs typeface="Arial" pitchFamily="34" charset="0"/>
              </a:rPr>
              <a:t>leaders do, pay attention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measure </a:t>
            </a:r>
            <a:r>
              <a:rPr lang="en-US" dirty="0">
                <a:latin typeface="Arial" pitchFamily="34" charset="0"/>
                <a:cs typeface="Arial" pitchFamily="34" charset="0"/>
              </a:rPr>
              <a:t>and reward 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regular </a:t>
            </a:r>
            <a:r>
              <a:rPr lang="en-US" dirty="0">
                <a:latin typeface="Arial" pitchFamily="34" charset="0"/>
                <a:cs typeface="Arial" pitchFamily="34" charset="0"/>
              </a:rPr>
              <a:t>basis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How </a:t>
            </a:r>
            <a:r>
              <a:rPr lang="en-US" dirty="0">
                <a:latin typeface="Arial" pitchFamily="34" charset="0"/>
                <a:cs typeface="Arial" pitchFamily="34" charset="0"/>
              </a:rPr>
              <a:t>leaders react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critical incidents </a:t>
            </a:r>
            <a:r>
              <a:rPr lang="en-US" dirty="0">
                <a:latin typeface="Arial" pitchFamily="34" charset="0"/>
                <a:cs typeface="Arial" pitchFamily="34" charset="0"/>
              </a:rPr>
              <a:t>and organizational crises incidents and organizational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crises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Deliberate </a:t>
            </a:r>
            <a:r>
              <a:rPr lang="en-US" dirty="0">
                <a:latin typeface="Arial" pitchFamily="34" charset="0"/>
                <a:cs typeface="Arial" pitchFamily="34" charset="0"/>
              </a:rPr>
              <a:t>role modeling, teaching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and coaching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Observed </a:t>
            </a:r>
            <a:r>
              <a:rPr lang="en-US" dirty="0">
                <a:latin typeface="Arial" pitchFamily="34" charset="0"/>
                <a:cs typeface="Arial" pitchFamily="34" charset="0"/>
              </a:rPr>
              <a:t>criteria by which leaders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allocate </a:t>
            </a:r>
            <a:r>
              <a:rPr lang="en-US" dirty="0">
                <a:latin typeface="Arial" pitchFamily="34" charset="0"/>
                <a:cs typeface="Arial" pitchFamily="34" charset="0"/>
              </a:rPr>
              <a:t>rewards and status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Observed </a:t>
            </a:r>
            <a:r>
              <a:rPr lang="en-US" dirty="0">
                <a:latin typeface="Arial" pitchFamily="34" charset="0"/>
                <a:cs typeface="Arial" pitchFamily="34" charset="0"/>
              </a:rPr>
              <a:t>criteria by which leaders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recruit</a:t>
            </a:r>
            <a:r>
              <a:rPr lang="en-US" dirty="0">
                <a:latin typeface="Arial" pitchFamily="34" charset="0"/>
                <a:cs typeface="Arial" pitchFamily="34" charset="0"/>
              </a:rPr>
              <a:t>, select, promote, retire and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terminate </a:t>
            </a:r>
            <a:r>
              <a:rPr lang="en-US" dirty="0">
                <a:latin typeface="Arial" pitchFamily="34" charset="0"/>
                <a:cs typeface="Arial" pitchFamily="34" charset="0"/>
              </a:rPr>
              <a:t>organizational members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869567"/>
            <a:ext cx="405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E. Schein. Organizational Culture and Leadership.  1994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85648" y="5871234"/>
            <a:ext cx="4187356" cy="5847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Publicly Verifiable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26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53056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/>
              <a:t>Safety Is About Staff Too!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4F622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27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160" y="1"/>
            <a:ext cx="3523840" cy="14706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809431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Oval 2"/>
          <p:cNvSpPr>
            <a:spLocks noChangeArrowheads="1"/>
          </p:cNvSpPr>
          <p:nvPr/>
        </p:nvSpPr>
        <p:spPr bwMode="auto">
          <a:xfrm>
            <a:off x="4800600" y="2971800"/>
            <a:ext cx="2971800" cy="22860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lnSpc>
                <a:spcPct val="95000"/>
              </a:lnSpc>
              <a:spcBef>
                <a:spcPct val="45000"/>
              </a:spcBef>
              <a:spcAft>
                <a:spcPct val="0"/>
              </a:spcAft>
            </a:pPr>
            <a:endParaRPr lang="en-US" sz="1400" dirty="0" smtClean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8458200" cy="762000"/>
          </a:xfrm>
        </p:spPr>
        <p:txBody>
          <a:bodyPr anchor="ctr"/>
          <a:lstStyle/>
          <a:p>
            <a:pPr algn="ctr" eaLnBrk="1" hangingPunct="1"/>
            <a:r>
              <a:rPr lang="en-US" sz="3700" dirty="0">
                <a:solidFill>
                  <a:schemeClr val="bg1"/>
                </a:solidFill>
                <a:latin typeface="Minion Pro" charset="0"/>
                <a:ea typeface="ＭＳ Ｐゴシック" charset="0"/>
                <a:cs typeface="ＭＳ Ｐゴシック" charset="0"/>
              </a:rPr>
              <a:t/>
            </a:r>
            <a:br>
              <a:rPr lang="en-US" sz="3700" dirty="0">
                <a:solidFill>
                  <a:schemeClr val="bg1"/>
                </a:solidFill>
                <a:latin typeface="Minion Pro" charset="0"/>
                <a:ea typeface="ＭＳ Ｐゴシック" charset="0"/>
                <a:cs typeface="ＭＳ Ｐゴシック" charset="0"/>
              </a:rPr>
            </a:br>
            <a:r>
              <a:rPr lang="en-US" sz="3700" b="1" dirty="0">
                <a:solidFill>
                  <a:schemeClr val="bg1"/>
                </a:solidFill>
                <a:latin typeface="Minion Pro" charset="0"/>
                <a:ea typeface="ＭＳ Ｐゴシック" charset="0"/>
                <a:cs typeface="ＭＳ Ｐゴシック" charset="0"/>
              </a:rPr>
              <a:t>Employee Workplace Illness/Injury</a:t>
            </a:r>
            <a:br>
              <a:rPr lang="en-US" sz="3700" b="1" dirty="0">
                <a:solidFill>
                  <a:schemeClr val="bg1"/>
                </a:solidFill>
                <a:latin typeface="Minion Pro" charset="0"/>
                <a:ea typeface="ＭＳ Ｐゴシック" charset="0"/>
                <a:cs typeface="ＭＳ Ｐゴシック" charset="0"/>
              </a:rPr>
            </a:br>
            <a:r>
              <a:rPr lang="en-US" sz="3700" b="1" dirty="0">
                <a:solidFill>
                  <a:schemeClr val="bg1"/>
                </a:solidFill>
                <a:latin typeface="Minion Pro" charset="0"/>
                <a:ea typeface="ＭＳ Ｐゴシック" charset="0"/>
                <a:cs typeface="ＭＳ Ｐゴシック" charset="0"/>
              </a:rPr>
              <a:t>Harm Bubble</a:t>
            </a:r>
          </a:p>
        </p:txBody>
      </p:sp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3810000" y="2209800"/>
            <a:ext cx="1676400" cy="1295400"/>
          </a:xfrm>
          <a:prstGeom prst="ellipse">
            <a:avLst/>
          </a:prstGeom>
          <a:solidFill>
            <a:srgbClr val="8F8D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lnSpc>
                <a:spcPct val="9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Material Handling</a:t>
            </a:r>
          </a:p>
          <a:p>
            <a:pPr algn="ctr" defTabSz="914400" eaLnBrk="0" fontAlgn="base" hangingPunct="0">
              <a:lnSpc>
                <a:spcPct val="9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25</a:t>
            </a:r>
          </a:p>
        </p:txBody>
      </p:sp>
      <p:sp>
        <p:nvSpPr>
          <p:cNvPr id="5124" name="Oval 5"/>
          <p:cNvSpPr>
            <a:spLocks noChangeArrowheads="1"/>
          </p:cNvSpPr>
          <p:nvPr/>
        </p:nvSpPr>
        <p:spPr bwMode="auto">
          <a:xfrm>
            <a:off x="7239000" y="2438400"/>
            <a:ext cx="1676400" cy="1295400"/>
          </a:xfrm>
          <a:prstGeom prst="ellipse">
            <a:avLst/>
          </a:prstGeom>
          <a:solidFill>
            <a:srgbClr val="8F8D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lnSpc>
                <a:spcPct val="65000"/>
              </a:lnSpc>
              <a:spcBef>
                <a:spcPct val="45000"/>
              </a:spcBef>
              <a:spcAft>
                <a:spcPct val="0"/>
              </a:spcAft>
            </a:pPr>
            <a:endParaRPr lang="en-US" sz="1400" b="1" dirty="0" smtClean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algn="ctr" defTabSz="914400" eaLnBrk="0" fontAlgn="base" hangingPunct="0">
              <a:lnSpc>
                <a:spcPct val="6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Challenging </a:t>
            </a:r>
          </a:p>
          <a:p>
            <a:pPr algn="ctr" defTabSz="914400" eaLnBrk="0" fontAlgn="base" hangingPunct="0">
              <a:lnSpc>
                <a:spcPct val="6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Person/Situation</a:t>
            </a:r>
          </a:p>
          <a:p>
            <a:pPr algn="ctr" defTabSz="914400" eaLnBrk="0" fontAlgn="base" hangingPunct="0">
              <a:lnSpc>
                <a:spcPct val="6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34</a:t>
            </a:r>
          </a:p>
          <a:p>
            <a:pPr algn="ctr" defTabSz="914400" eaLnBrk="0" fontAlgn="base" hangingPunct="0">
              <a:lnSpc>
                <a:spcPct val="95000"/>
              </a:lnSpc>
              <a:spcBef>
                <a:spcPct val="45000"/>
              </a:spcBef>
              <a:spcAft>
                <a:spcPct val="0"/>
              </a:spcAft>
            </a:pPr>
            <a:endParaRPr lang="en-US" sz="2000" b="1" dirty="0" smtClean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125" name="Oval 6"/>
          <p:cNvSpPr>
            <a:spLocks noChangeArrowheads="1"/>
          </p:cNvSpPr>
          <p:nvPr/>
        </p:nvSpPr>
        <p:spPr bwMode="auto">
          <a:xfrm>
            <a:off x="6172200" y="5029200"/>
            <a:ext cx="1676400" cy="1295400"/>
          </a:xfrm>
          <a:prstGeom prst="ellipse">
            <a:avLst/>
          </a:prstGeom>
          <a:solidFill>
            <a:srgbClr val="8F8D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lnSpc>
                <a:spcPct val="35000"/>
              </a:lnSpc>
              <a:spcBef>
                <a:spcPct val="45000"/>
              </a:spcBef>
              <a:spcAft>
                <a:spcPct val="0"/>
              </a:spcAft>
            </a:pPr>
            <a:endParaRPr lang="en-US" sz="1600" b="1" dirty="0" smtClean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algn="ctr" defTabSz="914400" eaLnBrk="0" fontAlgn="base" hangingPunct="0">
              <a:lnSpc>
                <a:spcPct val="3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Other/Misc</a:t>
            </a:r>
          </a:p>
          <a:p>
            <a:pPr algn="ctr" defTabSz="914400" eaLnBrk="0" fontAlgn="base" hangingPunct="0">
              <a:lnSpc>
                <a:spcPct val="35000"/>
              </a:lnSpc>
              <a:spcBef>
                <a:spcPct val="45000"/>
              </a:spcBef>
              <a:spcAft>
                <a:spcPct val="0"/>
              </a:spcAft>
            </a:pPr>
            <a:endParaRPr lang="en-US" sz="1600" b="1" dirty="0" smtClean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algn="ctr" defTabSz="914400" eaLnBrk="0" fontAlgn="base" hangingPunct="0">
              <a:lnSpc>
                <a:spcPct val="3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28</a:t>
            </a:r>
          </a:p>
          <a:p>
            <a:pPr algn="ctr" defTabSz="914400" eaLnBrk="0" fontAlgn="base" hangingPunct="0">
              <a:lnSpc>
                <a:spcPct val="35000"/>
              </a:lnSpc>
              <a:spcBef>
                <a:spcPct val="45000"/>
              </a:spcBef>
              <a:spcAft>
                <a:spcPct val="0"/>
              </a:spcAft>
            </a:pPr>
            <a:endParaRPr lang="en-US" sz="2000" b="1" dirty="0" smtClean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126" name="Oval 7"/>
          <p:cNvSpPr>
            <a:spLocks noChangeArrowheads="1"/>
          </p:cNvSpPr>
          <p:nvPr/>
        </p:nvSpPr>
        <p:spPr bwMode="auto">
          <a:xfrm>
            <a:off x="3276600" y="3505200"/>
            <a:ext cx="1676400" cy="1295400"/>
          </a:xfrm>
          <a:prstGeom prst="ellipse">
            <a:avLst/>
          </a:prstGeom>
          <a:solidFill>
            <a:srgbClr val="8F8D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lnSpc>
                <a:spcPct val="9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Fall/Slip/Trip</a:t>
            </a:r>
          </a:p>
          <a:p>
            <a:pPr algn="ctr" defTabSz="914400" eaLnBrk="0" fontAlgn="base" hangingPunct="0">
              <a:lnSpc>
                <a:spcPct val="9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86</a:t>
            </a:r>
          </a:p>
        </p:txBody>
      </p:sp>
      <p:sp>
        <p:nvSpPr>
          <p:cNvPr id="5127" name="Oval 8"/>
          <p:cNvSpPr>
            <a:spLocks noChangeArrowheads="1"/>
          </p:cNvSpPr>
          <p:nvPr/>
        </p:nvSpPr>
        <p:spPr bwMode="auto">
          <a:xfrm>
            <a:off x="4191000" y="4876800"/>
            <a:ext cx="1676400" cy="1295400"/>
          </a:xfrm>
          <a:prstGeom prst="ellipse">
            <a:avLst/>
          </a:prstGeom>
          <a:solidFill>
            <a:srgbClr val="8F8D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lnSpc>
                <a:spcPct val="25000"/>
              </a:lnSpc>
              <a:spcBef>
                <a:spcPct val="45000"/>
              </a:spcBef>
              <a:spcAft>
                <a:spcPct val="0"/>
              </a:spcAft>
            </a:pPr>
            <a:endParaRPr lang="en-US" sz="1400" b="1" baseline="-25000" dirty="0" smtClean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algn="ctr" defTabSz="914400" eaLnBrk="0" fontAlgn="base" hangingPunct="0">
              <a:lnSpc>
                <a:spcPct val="25000"/>
              </a:lnSpc>
              <a:spcBef>
                <a:spcPct val="45000"/>
              </a:spcBef>
              <a:spcAft>
                <a:spcPct val="0"/>
              </a:spcAft>
            </a:pPr>
            <a:endParaRPr lang="en-US" sz="1400" b="1" dirty="0" smtClean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algn="ctr" defTabSz="914400" eaLnBrk="0" fontAlgn="base" hangingPunct="0">
              <a:lnSpc>
                <a:spcPct val="25000"/>
              </a:lnSpc>
              <a:spcBef>
                <a:spcPct val="45000"/>
              </a:spcBef>
              <a:spcAft>
                <a:spcPct val="0"/>
              </a:spcAft>
            </a:pPr>
            <a:endParaRPr lang="en-US" sz="1400" b="1" dirty="0" smtClean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algn="ctr" defTabSz="914400" eaLnBrk="0" fontAlgn="base" hangingPunct="0">
              <a:lnSpc>
                <a:spcPct val="7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Patient Handling</a:t>
            </a:r>
          </a:p>
          <a:p>
            <a:pPr algn="ctr" defTabSz="914400" eaLnBrk="0" fontAlgn="base" hangingPunct="0">
              <a:lnSpc>
                <a:spcPct val="5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48</a:t>
            </a:r>
          </a:p>
          <a:p>
            <a:pPr algn="ctr" defTabSz="914400" eaLnBrk="0" fontAlgn="base" hangingPunct="0">
              <a:lnSpc>
                <a:spcPct val="95000"/>
              </a:lnSpc>
              <a:spcBef>
                <a:spcPct val="45000"/>
              </a:spcBef>
              <a:spcAft>
                <a:spcPct val="0"/>
              </a:spcAft>
            </a:pPr>
            <a:endParaRPr lang="en-US" sz="2000" b="1" dirty="0" smtClean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128" name="Text Box 9"/>
          <p:cNvSpPr txBox="1">
            <a:spLocks noChangeArrowheads="1"/>
          </p:cNvSpPr>
          <p:nvPr/>
        </p:nvSpPr>
        <p:spPr bwMode="auto">
          <a:xfrm>
            <a:off x="4800600" y="3352800"/>
            <a:ext cx="29718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"/>
              </a:spcBef>
              <a:spcAft>
                <a:spcPct val="0"/>
              </a:spcAft>
            </a:pPr>
            <a:r>
              <a:rPr lang="en-US" sz="2800" b="1" baseline="0" dirty="0" smtClean="0">
                <a:solidFill>
                  <a:srgbClr val="000000"/>
                </a:solidFill>
                <a:cs typeface="Arial" charset="0"/>
              </a:rPr>
              <a:t>Employee Safety</a:t>
            </a:r>
          </a:p>
          <a:p>
            <a:pPr algn="ctr" defTabSz="914400" eaLnBrk="0" fontAlgn="base" hangingPunct="0">
              <a:spcBef>
                <a:spcPct val="5000"/>
              </a:spcBef>
              <a:spcAft>
                <a:spcPct val="0"/>
              </a:spcAft>
            </a:pPr>
            <a:r>
              <a:rPr lang="en-US" sz="2000" b="1" baseline="0" dirty="0" smtClean="0">
                <a:solidFill>
                  <a:srgbClr val="000000"/>
                </a:solidFill>
                <a:cs typeface="Arial" charset="0"/>
              </a:rPr>
              <a:t>FY 2013 (Entire)</a:t>
            </a:r>
          </a:p>
        </p:txBody>
      </p:sp>
      <p:sp>
        <p:nvSpPr>
          <p:cNvPr id="5129" name="Text Box 14"/>
          <p:cNvSpPr txBox="1">
            <a:spLocks noChangeArrowheads="1"/>
          </p:cNvSpPr>
          <p:nvPr/>
        </p:nvSpPr>
        <p:spPr bwMode="auto">
          <a:xfrm>
            <a:off x="3352800" y="4114800"/>
            <a:ext cx="1676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lnSpc>
                <a:spcPct val="95000"/>
              </a:lnSpc>
              <a:spcBef>
                <a:spcPct val="45000"/>
              </a:spcBef>
              <a:spcAft>
                <a:spcPct val="0"/>
              </a:spcAft>
            </a:pPr>
            <a:endParaRPr lang="en-US" sz="1400" b="1" baseline="0" dirty="0" smtClean="0">
              <a:solidFill>
                <a:srgbClr val="FFFFFF"/>
              </a:solidFill>
              <a:cs typeface="Arial" charset="0"/>
            </a:endParaRPr>
          </a:p>
          <a:p>
            <a:pPr algn="ctr" defTabSz="914400" eaLnBrk="0" fontAlgn="base" hangingPunct="0">
              <a:lnSpc>
                <a:spcPct val="95000"/>
              </a:lnSpc>
              <a:spcBef>
                <a:spcPct val="45000"/>
              </a:spcBef>
              <a:spcAft>
                <a:spcPct val="0"/>
              </a:spcAft>
            </a:pPr>
            <a:endParaRPr lang="en-US" sz="1200" b="1" baseline="0" dirty="0" smtClea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9771" name="Text Box 27"/>
          <p:cNvSpPr txBox="1">
            <a:spLocks noChangeArrowheads="1"/>
          </p:cNvSpPr>
          <p:nvPr/>
        </p:nvSpPr>
        <p:spPr bwMode="auto">
          <a:xfrm>
            <a:off x="381000" y="1143000"/>
            <a:ext cx="3733800" cy="825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srgbClr val="000000"/>
              </a:solidFill>
              <a:latin typeface="Arial" charset="0"/>
              <a:ea typeface="ＭＳ Ｐゴシック" charset="-128"/>
              <a:cs typeface="ＭＳ Ｐゴシック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1600" b="1" dirty="0">
              <a:solidFill>
                <a:srgbClr val="000000"/>
              </a:solidFill>
              <a:latin typeface="Arial" charset="0"/>
              <a:ea typeface="ＭＳ Ｐゴシック" charset="-128"/>
              <a:cs typeface="ＭＳ Ｐゴシック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1600" b="1" dirty="0">
              <a:solidFill>
                <a:srgbClr val="000000"/>
              </a:solidFill>
              <a:latin typeface="Arial" charset="0"/>
              <a:ea typeface="ＭＳ Ｐゴシック" charset="-128"/>
              <a:cs typeface="ＭＳ Ｐゴシック"/>
            </a:endParaRPr>
          </a:p>
        </p:txBody>
      </p:sp>
      <p:sp>
        <p:nvSpPr>
          <p:cNvPr id="5131" name="Oval 8"/>
          <p:cNvSpPr>
            <a:spLocks noChangeArrowheads="1"/>
          </p:cNvSpPr>
          <p:nvPr/>
        </p:nvSpPr>
        <p:spPr bwMode="auto">
          <a:xfrm>
            <a:off x="5486400" y="1752600"/>
            <a:ext cx="1752600" cy="1295400"/>
          </a:xfrm>
          <a:prstGeom prst="ellipse">
            <a:avLst/>
          </a:prstGeom>
          <a:solidFill>
            <a:srgbClr val="8F8D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lnSpc>
                <a:spcPct val="55000"/>
              </a:lnSpc>
              <a:spcBef>
                <a:spcPct val="45000"/>
              </a:spcBef>
              <a:spcAft>
                <a:spcPct val="0"/>
              </a:spcAft>
            </a:pPr>
            <a:endParaRPr lang="en-US" sz="1600" b="1" dirty="0" smtClean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algn="ctr" defTabSz="914400" eaLnBrk="0" fontAlgn="base" hangingPunct="0">
              <a:lnSpc>
                <a:spcPct val="4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Bloodborne </a:t>
            </a:r>
          </a:p>
          <a:p>
            <a:pPr algn="ctr" defTabSz="914400" eaLnBrk="0" fontAlgn="base" hangingPunct="0">
              <a:lnSpc>
                <a:spcPct val="4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Pathogen/Sharps </a:t>
            </a:r>
          </a:p>
          <a:p>
            <a:pPr algn="ctr" defTabSz="914400" eaLnBrk="0" fontAlgn="base" hangingPunct="0">
              <a:lnSpc>
                <a:spcPct val="4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Exposure</a:t>
            </a:r>
          </a:p>
          <a:p>
            <a:pPr algn="ctr" defTabSz="914400" eaLnBrk="0" fontAlgn="base" hangingPunct="0">
              <a:lnSpc>
                <a:spcPct val="4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36</a:t>
            </a:r>
          </a:p>
        </p:txBody>
      </p:sp>
      <p:sp>
        <p:nvSpPr>
          <p:cNvPr id="5132" name="Oval 6"/>
          <p:cNvSpPr>
            <a:spLocks noChangeArrowheads="1"/>
          </p:cNvSpPr>
          <p:nvPr/>
        </p:nvSpPr>
        <p:spPr bwMode="auto">
          <a:xfrm>
            <a:off x="7467600" y="3886200"/>
            <a:ext cx="1676400" cy="1295400"/>
          </a:xfrm>
          <a:prstGeom prst="ellipse">
            <a:avLst/>
          </a:prstGeom>
          <a:solidFill>
            <a:srgbClr val="8F8D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lnSpc>
                <a:spcPct val="6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Struck or </a:t>
            </a:r>
          </a:p>
          <a:p>
            <a:pPr algn="ctr" defTabSz="914400" eaLnBrk="0" fontAlgn="base" hangingPunct="0">
              <a:lnSpc>
                <a:spcPct val="5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Injured by</a:t>
            </a:r>
          </a:p>
          <a:p>
            <a:pPr algn="ctr" defTabSz="914400" eaLnBrk="0" fontAlgn="base" hangingPunct="0">
              <a:lnSpc>
                <a:spcPct val="65000"/>
              </a:lnSpc>
              <a:spcBef>
                <a:spcPct val="4500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47</a:t>
            </a:r>
          </a:p>
        </p:txBody>
      </p:sp>
      <p:sp>
        <p:nvSpPr>
          <p:cNvPr id="5133" name="Text Box 39"/>
          <p:cNvSpPr txBox="1">
            <a:spLocks noChangeArrowheads="1"/>
          </p:cNvSpPr>
          <p:nvPr/>
        </p:nvSpPr>
        <p:spPr bwMode="auto">
          <a:xfrm>
            <a:off x="0" y="1447800"/>
            <a:ext cx="3276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"/>
              </a:spcBef>
              <a:spcAft>
                <a:spcPct val="0"/>
              </a:spcAft>
            </a:pPr>
            <a:r>
              <a:rPr lang="en-US" sz="3300" b="1" baseline="0" dirty="0" smtClean="0">
                <a:solidFill>
                  <a:srgbClr val="000000"/>
                </a:solidFill>
                <a:cs typeface="Arial" charset="0"/>
              </a:rPr>
              <a:t>GOAL: </a:t>
            </a:r>
            <a:r>
              <a:rPr lang="en-US" sz="3300" b="1" baseline="0" dirty="0" smtClean="0">
                <a:solidFill>
                  <a:srgbClr val="FF0000"/>
                </a:solidFill>
                <a:cs typeface="Arial" charset="0"/>
              </a:rPr>
              <a:t>0 </a:t>
            </a:r>
          </a:p>
          <a:p>
            <a:pPr defTabSz="914400" eaLnBrk="0" fontAlgn="base" hangingPunct="0">
              <a:spcBef>
                <a:spcPct val="5000"/>
              </a:spcBef>
              <a:spcAft>
                <a:spcPct val="0"/>
              </a:spcAft>
            </a:pPr>
            <a:r>
              <a:rPr lang="en-US" sz="3300" b="1" dirty="0" smtClean="0">
                <a:solidFill>
                  <a:srgbClr val="000000"/>
                </a:solidFill>
              </a:rPr>
              <a:t>There have been </a:t>
            </a:r>
            <a:endParaRPr lang="en-US" sz="4000" b="1" u="sng" dirty="0" smtClean="0">
              <a:solidFill>
                <a:srgbClr val="FF0000"/>
              </a:solidFill>
            </a:endParaRPr>
          </a:p>
          <a:p>
            <a:pPr defTabSz="914400" eaLnBrk="0" fontAlgn="base" hangingPunct="0">
              <a:spcBef>
                <a:spcPct val="5000"/>
              </a:spcBef>
              <a:spcAft>
                <a:spcPct val="0"/>
              </a:spcAft>
            </a:pPr>
            <a:r>
              <a:rPr lang="en-US" sz="3300" b="1" dirty="0" smtClean="0">
                <a:solidFill>
                  <a:srgbClr val="FF0000"/>
                </a:solidFill>
              </a:rPr>
              <a:t>304</a:t>
            </a:r>
            <a:r>
              <a:rPr lang="en-US" sz="3300" b="1" dirty="0" smtClean="0">
                <a:solidFill>
                  <a:srgbClr val="000000"/>
                </a:solidFill>
              </a:rPr>
              <a:t> Employee </a:t>
            </a:r>
            <a:r>
              <a:rPr lang="en-US" sz="3300" b="1" dirty="0" smtClean="0">
                <a:solidFill>
                  <a:srgbClr val="FF0000"/>
                </a:solidFill>
              </a:rPr>
              <a:t> </a:t>
            </a:r>
            <a:r>
              <a:rPr lang="en-US" sz="3300" b="1" dirty="0" smtClean="0">
                <a:solidFill>
                  <a:srgbClr val="000000"/>
                </a:solidFill>
              </a:rPr>
              <a:t>Illnesses/Injuries reported through FY 2013. </a:t>
            </a:r>
            <a:r>
              <a:rPr lang="en-US" sz="3500" b="1" dirty="0" smtClean="0">
                <a:solidFill>
                  <a:srgbClr val="FF0000"/>
                </a:solidFill>
              </a:rPr>
              <a:t>78</a:t>
            </a:r>
            <a:r>
              <a:rPr lang="en-US" sz="3300" b="1" dirty="0" smtClean="0">
                <a:solidFill>
                  <a:srgbClr val="000000"/>
                </a:solidFill>
              </a:rPr>
              <a:t> employees were seriously harmed*.</a:t>
            </a:r>
          </a:p>
          <a:p>
            <a:pPr defTabSz="914400" eaLnBrk="0" fontAlgn="base" hangingPunct="0">
              <a:spcBef>
                <a:spcPct val="5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*Serious Harm is defined by Mass Serious Reportable Events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(i.e. lost work time,  work restrictions, follow up testing required related to injury)</a:t>
            </a:r>
          </a:p>
          <a:p>
            <a:pPr defTabSz="914400" eaLnBrk="0" fontAlgn="base" hangingPunct="0">
              <a:spcBef>
                <a:spcPct val="5000"/>
              </a:spcBef>
              <a:spcAft>
                <a:spcPct val="0"/>
              </a:spcAft>
            </a:pPr>
            <a:endParaRPr lang="en-US" b="1" dirty="0" smtClean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5000"/>
              </a:spcBef>
              <a:spcAft>
                <a:spcPct val="0"/>
              </a:spcAft>
            </a:pPr>
            <a:endParaRPr lang="en-US" b="1" dirty="0" smtClean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5000"/>
              </a:spcBef>
              <a:spcAft>
                <a:spcPct val="0"/>
              </a:spcAft>
            </a:pPr>
            <a:endParaRPr lang="en-US" sz="3300" b="1" dirty="0" smtClean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5000"/>
              </a:spcBef>
              <a:spcAft>
                <a:spcPct val="0"/>
              </a:spcAft>
            </a:pPr>
            <a:endParaRPr lang="en-US" sz="3300" b="1" baseline="0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E26E0-762A-E945-8FE2-4FC69BF9E139}" type="slidenum"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pPr>
                <a:defRPr/>
              </a:pPr>
              <a:t>28</a:t>
            </a:fld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3/30/2017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Helvetica Neue"/>
                <a:ea typeface="ＭＳ Ｐゴシック"/>
                <a:cs typeface="ＭＳ Ｐゴシック"/>
              </a:rPr>
              <a:t>MCPME Annual Meeting</a:t>
            </a:r>
            <a:endParaRPr lang="en-US" dirty="0">
              <a:solidFill>
                <a:srgbClr val="000000"/>
              </a:solidFill>
              <a:latin typeface="Helvetica Neue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/>
              <a:t>Respect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6228"/>
                </a:solidFill>
              </a:rPr>
              <a:t>At the end of the day</a:t>
            </a:r>
            <a:r>
              <a:rPr lang="is-IS" dirty="0" smtClean="0">
                <a:solidFill>
                  <a:srgbClr val="4F6228"/>
                </a:solidFill>
              </a:rPr>
              <a:t>…</a:t>
            </a:r>
            <a:endParaRPr lang="en-US" dirty="0" smtClean="0">
              <a:solidFill>
                <a:srgbClr val="4F6228"/>
              </a:solidFill>
            </a:endParaRPr>
          </a:p>
          <a:p>
            <a:r>
              <a:rPr lang="en-US" dirty="0" smtClean="0">
                <a:solidFill>
                  <a:srgbClr val="4F6228"/>
                </a:solidFill>
              </a:rPr>
              <a:t>NOTHING is more important</a:t>
            </a:r>
            <a:endParaRPr lang="en-US" dirty="0">
              <a:solidFill>
                <a:srgbClr val="4F622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29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160" y="1"/>
            <a:ext cx="3523840" cy="14706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334496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1662" y="3886200"/>
            <a:ext cx="5800738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27" y="3853474"/>
            <a:ext cx="1740935" cy="261140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30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RUMINATIONS</a:t>
            </a:r>
            <a:endParaRPr lang="en-US" sz="7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464821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Patent Safety: </a:t>
            </a:r>
            <a:br>
              <a:rPr lang="en-US" dirty="0" smtClean="0"/>
            </a:br>
            <a:r>
              <a:rPr lang="en-US" dirty="0" smtClean="0"/>
              <a:t>More than In-Patient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4F6228"/>
                </a:solidFill>
              </a:rPr>
              <a:t>Across the Continuum</a:t>
            </a:r>
            <a:br>
              <a:rPr lang="en-US" dirty="0">
                <a:solidFill>
                  <a:srgbClr val="4F6228"/>
                </a:solidFill>
              </a:rPr>
            </a:br>
            <a:r>
              <a:rPr lang="en-US" dirty="0">
                <a:solidFill>
                  <a:srgbClr val="4F6228"/>
                </a:solidFill>
              </a:rPr>
              <a:t>Into the </a:t>
            </a:r>
            <a:r>
              <a:rPr lang="en-US" dirty="0" smtClean="0">
                <a:solidFill>
                  <a:srgbClr val="4F6228"/>
                </a:solidFill>
              </a:rPr>
              <a:t>Home &amp; Community</a:t>
            </a:r>
            <a:endParaRPr lang="en-US" dirty="0">
              <a:solidFill>
                <a:srgbClr val="4F622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31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27" y="3760822"/>
            <a:ext cx="1740935" cy="2611403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68618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053" y="4082948"/>
            <a:ext cx="3852569" cy="26019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378" y="388453"/>
            <a:ext cx="7635942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Quality and Patient Safety</a:t>
            </a:r>
            <a:br>
              <a:rPr lang="en-US" dirty="0" smtClean="0"/>
            </a:br>
            <a:r>
              <a:rPr lang="en-US" dirty="0" smtClean="0"/>
              <a:t> Essential Parts of the </a:t>
            </a:r>
            <a:br>
              <a:rPr lang="en-US" dirty="0" smtClean="0"/>
            </a:br>
            <a:r>
              <a:rPr lang="en-US" dirty="0" smtClean="0"/>
              <a:t>Value Equation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32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27" y="3744947"/>
            <a:ext cx="1740935" cy="2611403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19654" r="15829"/>
          <a:stretch/>
        </p:blipFill>
        <p:spPr>
          <a:xfrm>
            <a:off x="3124200" y="2130370"/>
            <a:ext cx="2720796" cy="23749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6527" y="4874729"/>
            <a:ext cx="3091802" cy="1062522"/>
          </a:xfrm>
          <a:prstGeom prst="rect">
            <a:avLst/>
          </a:prstGeom>
        </p:spPr>
      </p:pic>
      <p:pic>
        <p:nvPicPr>
          <p:cNvPr id="3" name="Picture 2" descr="Q Aim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616240"/>
            <a:ext cx="2265528" cy="22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979256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Struggles Reported in the Classroom and the Field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1662" y="3886200"/>
            <a:ext cx="5800738" cy="1752600"/>
          </a:xfrm>
        </p:spPr>
        <p:txBody>
          <a:bodyPr numCol="2">
            <a:normAutofit fontScale="92500"/>
          </a:bodyPr>
          <a:lstStyle/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4F6228"/>
                </a:solidFill>
              </a:rPr>
              <a:t>Change Failure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4F6228"/>
                </a:solidFill>
              </a:rPr>
              <a:t>Siloes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4F6228"/>
                </a:solidFill>
              </a:rPr>
              <a:t>Spray &amp; Pray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4F6228"/>
                </a:solidFill>
              </a:rPr>
              <a:t>Waterfall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4F6228"/>
                </a:solidFill>
              </a:rPr>
              <a:t>Projectitis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4F6228"/>
                </a:solidFill>
              </a:rPr>
              <a:t>Focus</a:t>
            </a:r>
            <a:endParaRPr lang="en-US" dirty="0">
              <a:solidFill>
                <a:srgbClr val="4F622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02" y="3744947"/>
            <a:ext cx="1740935" cy="261140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33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5633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4"/>
          <p:cNvSpPr>
            <a:spLocks noGrp="1"/>
          </p:cNvSpPr>
          <p:nvPr>
            <p:ph type="ctrTitle" idx="4294967295"/>
          </p:nvPr>
        </p:nvSpPr>
        <p:spPr>
          <a:xfrm>
            <a:off x="0" y="2148147"/>
            <a:ext cx="9144000" cy="1364153"/>
          </a:xfrm>
        </p:spPr>
        <p:txBody>
          <a:bodyPr>
            <a:noAutofit/>
          </a:bodyPr>
          <a:lstStyle/>
          <a:p>
            <a:r>
              <a:rPr lang="en-US" sz="6000" dirty="0" smtClean="0"/>
              <a:t>Most Change Fails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4294967295"/>
          </p:nvPr>
        </p:nvSpPr>
        <p:spPr>
          <a:xfrm>
            <a:off x="0" y="3798888"/>
            <a:ext cx="6400800" cy="414337"/>
          </a:xfrm>
        </p:spPr>
        <p:txBody>
          <a:bodyPr>
            <a:normAutofit fontScale="77500" lnSpcReduction="20000"/>
          </a:bodyPr>
          <a:lstStyle/>
          <a:p>
            <a:pPr algn="r">
              <a:buFont typeface="Arial" pitchFamily="34" charset="0"/>
              <a:buNone/>
              <a:defRPr/>
            </a:pPr>
            <a:r>
              <a:rPr lang="en-US" dirty="0" smtClean="0"/>
              <a:t>Everyone</a:t>
            </a:r>
            <a:endParaRPr lang="en-US" dirty="0"/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" y="627797"/>
            <a:ext cx="2139950" cy="887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34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27" y="3798888"/>
            <a:ext cx="1740935" cy="261140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073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Elegant Silos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1266" name="Picture 2" descr="http://www.instablogsimages.com/1/2011/11/03/silo_converted_to_a_castle_lcgv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12284" y="1622063"/>
            <a:ext cx="4725194" cy="5008706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35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27" y="3792572"/>
            <a:ext cx="1740935" cy="261140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57754" y="274638"/>
            <a:ext cx="6229046" cy="1143000"/>
          </a:xfrm>
        </p:spPr>
        <p:txBody>
          <a:bodyPr/>
          <a:lstStyle/>
          <a:p>
            <a:r>
              <a:rPr lang="en-US" b="1" i="1" dirty="0" smtClean="0">
                <a:solidFill>
                  <a:srgbClr val="000000"/>
                </a:solidFill>
                <a:latin typeface="Apple Chancery"/>
                <a:cs typeface="Apple Chancery"/>
              </a:rPr>
              <a:t>Spray and Pray</a:t>
            </a:r>
            <a:endParaRPr lang="en-US" b="1" i="1" dirty="0">
              <a:solidFill>
                <a:srgbClr val="000000"/>
              </a:solidFill>
              <a:latin typeface="Apple Chancery"/>
              <a:cs typeface="Apple Chancery"/>
            </a:endParaRPr>
          </a:p>
        </p:txBody>
      </p:sp>
      <p:pic>
        <p:nvPicPr>
          <p:cNvPr id="8" name="Picture 7" descr="Watering can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388448" y="1928824"/>
            <a:ext cx="5336117" cy="365342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36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727" y="3744947"/>
            <a:ext cx="1740935" cy="261140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2500" y="2432050"/>
            <a:ext cx="6653213" cy="1470025"/>
          </a:xfrm>
        </p:spPr>
        <p:txBody>
          <a:bodyPr/>
          <a:lstStyle/>
          <a:p>
            <a:pPr algn="r"/>
            <a:r>
              <a:rPr lang="en-US" dirty="0" smtClean="0"/>
              <a:t>The Waterfall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8917" y="3682962"/>
            <a:ext cx="4386796" cy="2673388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en-US" dirty="0">
                <a:solidFill>
                  <a:srgbClr val="4F6228"/>
                </a:solidFill>
              </a:rPr>
              <a:t>“Every day I come to work I feel like I’m sitting at the bottom of a waterfall.  The stuff keeps coming and coming”</a:t>
            </a:r>
            <a:br>
              <a:rPr lang="en-US" dirty="0">
                <a:solidFill>
                  <a:srgbClr val="4F6228"/>
                </a:solidFill>
              </a:rPr>
            </a:br>
            <a:r>
              <a:rPr lang="en-US" dirty="0">
                <a:solidFill>
                  <a:srgbClr val="4F6228"/>
                </a:solidFill>
              </a:rPr>
              <a:t>Staff RN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27" y="3744947"/>
            <a:ext cx="1740935" cy="2611403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7642" y="187257"/>
            <a:ext cx="3228071" cy="2383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37</a:t>
            </a:fld>
            <a:endParaRPr lang="en-US"/>
          </a:p>
        </p:txBody>
      </p:sp>
      <p:pic>
        <p:nvPicPr>
          <p:cNvPr id="8" name="Picture 7" descr="Screen Shot 2015-10-05 at 9.53.25 AM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367" y="1135334"/>
            <a:ext cx="4087016" cy="244961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softEdge rad="787400"/>
          </a:effectLst>
        </p:spPr>
      </p:pic>
      <p:sp>
        <p:nvSpPr>
          <p:cNvPr id="6" name="TextBox 5"/>
          <p:cNvSpPr txBox="1"/>
          <p:nvPr/>
        </p:nvSpPr>
        <p:spPr>
          <a:xfrm>
            <a:off x="333118" y="187257"/>
            <a:ext cx="4095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+mj-lt"/>
              </a:rPr>
              <a:t>Projectitis</a:t>
            </a:r>
            <a:endParaRPr lang="en-US" sz="4400" dirty="0">
              <a:latin typeface="+mj-lt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35368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3136"/>
            <a:ext cx="7772400" cy="1470025"/>
          </a:xfrm>
        </p:spPr>
        <p:txBody>
          <a:bodyPr/>
          <a:lstStyle/>
          <a:p>
            <a:r>
              <a:rPr lang="en-US" dirty="0" smtClean="0"/>
              <a:t>If you try to do everything, you could accomplish nothing.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2804" y="2523418"/>
            <a:ext cx="3596995" cy="311538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4F6228"/>
                </a:solidFill>
              </a:rPr>
              <a:t>Focus</a:t>
            </a:r>
          </a:p>
          <a:p>
            <a:r>
              <a:rPr lang="en-US" dirty="0" smtClean="0">
                <a:solidFill>
                  <a:srgbClr val="4F6228"/>
                </a:solidFill>
              </a:rPr>
              <a:t>Align</a:t>
            </a:r>
          </a:p>
          <a:p>
            <a:r>
              <a:rPr lang="en-US" dirty="0" smtClean="0">
                <a:solidFill>
                  <a:srgbClr val="4F6228"/>
                </a:solidFill>
              </a:rPr>
              <a:t>Prioritize</a:t>
            </a:r>
          </a:p>
          <a:p>
            <a:endParaRPr lang="en-US" dirty="0" smtClean="0">
              <a:solidFill>
                <a:srgbClr val="4F6228"/>
              </a:solidFill>
            </a:endParaRPr>
          </a:p>
          <a:p>
            <a:r>
              <a:rPr lang="en-US" dirty="0" smtClean="0">
                <a:solidFill>
                  <a:srgbClr val="4F6228"/>
                </a:solidFill>
              </a:rPr>
              <a:t>Driver Diagram </a:t>
            </a:r>
            <a:endParaRPr lang="en-US" dirty="0">
              <a:solidFill>
                <a:srgbClr val="4F622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27" y="3760822"/>
            <a:ext cx="1740935" cy="261140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38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81200" y="5638800"/>
            <a:ext cx="6705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3"/>
              </a:rPr>
              <a:t>http://www.ihi.org/education/ihiopenschool/resources/Pages/Activities/</a:t>
            </a:r>
            <a:r>
              <a:rPr lang="en-US" sz="1200" dirty="0" smtClean="0">
                <a:hlinkClick r:id="rId3"/>
              </a:rPr>
              <a:t>GoldmannDriver.aspx</a:t>
            </a:r>
            <a:endParaRPr lang="en-US" sz="1200" dirty="0" smtClean="0"/>
          </a:p>
          <a:p>
            <a:pPr algn="ctr"/>
            <a:endParaRPr lang="en-US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221" y="3624424"/>
            <a:ext cx="2667192" cy="2000394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457200" y="6340475"/>
            <a:ext cx="2133600" cy="365125"/>
          </a:xfrm>
        </p:spPr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2253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Closing on </a:t>
            </a:r>
            <a:br>
              <a:rPr lang="en-US" dirty="0" smtClean="0"/>
            </a:br>
            <a:r>
              <a:rPr lang="en-US" dirty="0" smtClean="0"/>
              <a:t>Professional and Personal Note</a:t>
            </a:r>
            <a:endParaRPr lang="en-US" dirty="0"/>
          </a:p>
        </p:txBody>
      </p:sp>
      <p:pic>
        <p:nvPicPr>
          <p:cNvPr id="5" name="Picture 4" descr="Screen Shot 2016-09-25 at 7.48.02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14805" r="37611" b="12222"/>
          <a:stretch/>
        </p:blipFill>
        <p:spPr>
          <a:xfrm>
            <a:off x="2254248" y="1417638"/>
            <a:ext cx="5131253" cy="37099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49373" y="5150961"/>
            <a:ext cx="63182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2800" dirty="0" smtClean="0">
                <a:solidFill>
                  <a:srgbClr val="FF0000"/>
                </a:solidFill>
              </a:rPr>
              <a:t>For all we have accomplished together...</a:t>
            </a:r>
          </a:p>
          <a:p>
            <a:r>
              <a:rPr lang="is-IS" sz="2800" dirty="0" smtClean="0">
                <a:solidFill>
                  <a:srgbClr val="FF0000"/>
                </a:solidFill>
              </a:rPr>
              <a:t>... </a:t>
            </a:r>
            <a:r>
              <a:rPr lang="en-US" sz="2800" dirty="0" smtClean="0">
                <a:solidFill>
                  <a:srgbClr val="FF0000"/>
                </a:solidFill>
              </a:rPr>
              <a:t>T</a:t>
            </a:r>
            <a:r>
              <a:rPr lang="is-IS" sz="2800" dirty="0" smtClean="0">
                <a:solidFill>
                  <a:srgbClr val="FF0000"/>
                </a:solidFill>
              </a:rPr>
              <a:t>here is so much more to learn and do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6196280"/>
            <a:ext cx="82295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http://www.aarp.org/health/conditions-treatments/info-2016/hospital-medical-mistakes-photos.html#</a:t>
            </a:r>
            <a:r>
              <a:rPr lang="en-US" sz="1400" dirty="0" smtClean="0">
                <a:hlinkClick r:id="rId4"/>
              </a:rPr>
              <a:t>slide1</a:t>
            </a:r>
            <a:endParaRPr lang="en-US" sz="1400" dirty="0" smtClean="0"/>
          </a:p>
          <a:p>
            <a:endParaRPr lang="en-US" sz="1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688683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066800"/>
            <a:ext cx="6705600" cy="4343400"/>
          </a:xfrm>
        </p:spPr>
        <p:txBody>
          <a:bodyPr/>
          <a:lstStyle/>
          <a:p>
            <a:pPr algn="ctr"/>
            <a:r>
              <a:rPr lang="en-US" sz="3800">
                <a:latin typeface="Times New Roman" charset="0"/>
              </a:rPr>
              <a:t>To do things differently, we must see things differently.  When we see things we haven’t noticed before, we can ask questions we didn’t know to ask before.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00400" y="5635625"/>
            <a:ext cx="5410200" cy="762000"/>
          </a:xfrm>
        </p:spPr>
        <p:txBody>
          <a:bodyPr/>
          <a:lstStyle/>
          <a:p>
            <a:pPr indent="63500" algn="r"/>
            <a:r>
              <a:rPr lang="en-US" sz="1900" dirty="0">
                <a:latin typeface="Times New Roman" charset="0"/>
              </a:rPr>
              <a:t>John </a:t>
            </a:r>
            <a:r>
              <a:rPr lang="en-US" sz="1900" dirty="0" err="1">
                <a:latin typeface="Times New Roman" charset="0"/>
              </a:rPr>
              <a:t>Kelsch</a:t>
            </a:r>
            <a:r>
              <a:rPr lang="en-US" sz="1900" dirty="0">
                <a:latin typeface="Times New Roman" charset="0"/>
              </a:rPr>
              <a:t>, Xerox</a:t>
            </a:r>
          </a:p>
          <a:p>
            <a:pPr indent="63500" algn="r"/>
            <a:r>
              <a:rPr lang="en-US" sz="1900" dirty="0">
                <a:latin typeface="Times New Roman" charset="0"/>
              </a:rPr>
              <a:t>Quality Health Care In America Project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3/30/2017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MCPME Annual Meeting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04B2-EA76-2B43-AFAB-7C8E8E6A39D4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WH-033-11-WH PPT Template">
  <a:themeElements>
    <a:clrScheme name="WH-033-11-WH PPT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WH-033-11-WH PPT Template">
      <a:majorFont>
        <a:latin typeface="Minion Pro"/>
        <a:ea typeface="ＭＳ Ｐゴシック"/>
        <a:cs typeface="ＭＳ Ｐゴシック"/>
      </a:majorFont>
      <a:minorFont>
        <a:latin typeface="Helvetica Neue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WH-033-11-WH PP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-033-11-WH PP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-033-11-WH PP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-033-11-WH PP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-033-11-WH PP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-033-11-WH PP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-033-11-WH PP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-033-11-WH PP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-033-11-WH PP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-033-11-WH PP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-033-11-WH PP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-033-11-WH PP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5489</TotalTime>
  <Words>1850</Words>
  <Application>Microsoft Macintosh PowerPoint</Application>
  <PresentationFormat>On-screen Show (4:3)</PresentationFormat>
  <Paragraphs>381</Paragraphs>
  <Slides>40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Office Theme</vt:lpstr>
      <vt:lpstr>WH-033-11-WH PPT Template</vt:lpstr>
      <vt:lpstr>Reflections &amp; Ruminations</vt:lpstr>
      <vt:lpstr>PowerPoint Presentation</vt:lpstr>
      <vt:lpstr>Outline Reflections and Ruminations</vt:lpstr>
      <vt:lpstr>… a personal story followed by … a professional story</vt:lpstr>
      <vt:lpstr>“Jim, you better come home.  I think dad is dead”</vt:lpstr>
      <vt:lpstr>Important Early Pre-Work</vt:lpstr>
      <vt:lpstr>Creative Tension</vt:lpstr>
      <vt:lpstr>Key DFCI Learning After the Betsy Lehman Tragedy</vt:lpstr>
      <vt:lpstr>Key Learning</vt:lpstr>
      <vt:lpstr>Our systems are too complex to expect merely extraordinary people to perform perfectly 100% of the time.  We as leaders must put in systems that support safe practice.</vt:lpstr>
      <vt:lpstr>Arrogance of Excellence</vt:lpstr>
      <vt:lpstr>Organization:  Fair and Just Culture</vt:lpstr>
      <vt:lpstr>“Aren’t you EVER Satisfied?” “No!”</vt:lpstr>
      <vt:lpstr>Never Worry Alone Susan Block, MD</vt:lpstr>
      <vt:lpstr>Engaging At Every Level: Especially at the Front Line</vt:lpstr>
      <vt:lpstr>Zeev slide</vt:lpstr>
      <vt:lpstr>Set the Expectation Position People for Success Hold Them Accountable</vt:lpstr>
      <vt:lpstr>Presentation to CMS ... the interaction…</vt:lpstr>
      <vt:lpstr>PowerPoint Presentation</vt:lpstr>
      <vt:lpstr>Built off IHI Boards on Board Plank 2015: Some Recommended Practices</vt:lpstr>
      <vt:lpstr>Respectful Management of Serious Clinical Adverse Events</vt:lpstr>
      <vt:lpstr>In the Aftermath of Harm… Patient, Family, Staff, Organization</vt:lpstr>
      <vt:lpstr>Creating Awareness is Just the Start</vt:lpstr>
      <vt:lpstr>Culture / Teamwork</vt:lpstr>
      <vt:lpstr>Culture Is Related To Clinical &amp; Operational Outcomes</vt:lpstr>
      <vt:lpstr>How Culture is Imbedded</vt:lpstr>
      <vt:lpstr>Safety Is About Staff Too!</vt:lpstr>
      <vt:lpstr> Employee Workplace Illness/Injury Harm Bubble</vt:lpstr>
      <vt:lpstr>Respect</vt:lpstr>
      <vt:lpstr>RUMINATIONS</vt:lpstr>
      <vt:lpstr>Patent Safety:  More than In-Patient</vt:lpstr>
      <vt:lpstr>Quality and Patient Safety  Essential Parts of the  Value Equation</vt:lpstr>
      <vt:lpstr>Struggles Reported in the Classroom and the Field</vt:lpstr>
      <vt:lpstr>Most Change Fails</vt:lpstr>
      <vt:lpstr>Elegant Silos</vt:lpstr>
      <vt:lpstr>Spray and Pray</vt:lpstr>
      <vt:lpstr>The Waterfall</vt:lpstr>
      <vt:lpstr>If you try to do everything, you could accomplish nothing.</vt:lpstr>
      <vt:lpstr>Closing on  Professional and Personal Note</vt:lpstr>
      <vt:lpstr>To do things differently, we must see things differently.  When we see things we haven’t noticed before, we can ask questions we didn’t know to ask before.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Conway</dc:creator>
  <cp:lastModifiedBy>Jim Conway</cp:lastModifiedBy>
  <cp:revision>99</cp:revision>
  <cp:lastPrinted>2016-02-11T22:58:13Z</cp:lastPrinted>
  <dcterms:created xsi:type="dcterms:W3CDTF">2016-01-28T19:35:11Z</dcterms:created>
  <dcterms:modified xsi:type="dcterms:W3CDTF">2017-03-01T22:51:19Z</dcterms:modified>
</cp:coreProperties>
</file>